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8" r:id="rId1"/>
  </p:sldMasterIdLst>
  <p:notesMasterIdLst>
    <p:notesMasterId r:id="rId42"/>
  </p:notesMasterIdLst>
  <p:sldIdLst>
    <p:sldId id="444" r:id="rId2"/>
    <p:sldId id="334" r:id="rId3"/>
    <p:sldId id="263" r:id="rId4"/>
    <p:sldId id="268" r:id="rId5"/>
    <p:sldId id="269" r:id="rId6"/>
    <p:sldId id="413" r:id="rId7"/>
    <p:sldId id="394" r:id="rId8"/>
    <p:sldId id="414" r:id="rId9"/>
    <p:sldId id="393" r:id="rId10"/>
    <p:sldId id="395" r:id="rId11"/>
    <p:sldId id="415" r:id="rId12"/>
    <p:sldId id="398" r:id="rId13"/>
    <p:sldId id="399" r:id="rId14"/>
    <p:sldId id="400" r:id="rId15"/>
    <p:sldId id="401" r:id="rId16"/>
    <p:sldId id="396" r:id="rId17"/>
    <p:sldId id="397" r:id="rId18"/>
    <p:sldId id="402" r:id="rId19"/>
    <p:sldId id="403" r:id="rId20"/>
    <p:sldId id="405" r:id="rId21"/>
    <p:sldId id="404" r:id="rId22"/>
    <p:sldId id="406" r:id="rId23"/>
    <p:sldId id="407" r:id="rId24"/>
    <p:sldId id="409" r:id="rId25"/>
    <p:sldId id="410" r:id="rId26"/>
    <p:sldId id="417" r:id="rId27"/>
    <p:sldId id="416" r:id="rId28"/>
    <p:sldId id="418" r:id="rId29"/>
    <p:sldId id="421" r:id="rId30"/>
    <p:sldId id="436" r:id="rId31"/>
    <p:sldId id="433" r:id="rId32"/>
    <p:sldId id="437" r:id="rId33"/>
    <p:sldId id="440" r:id="rId34"/>
    <p:sldId id="438" r:id="rId35"/>
    <p:sldId id="441" r:id="rId36"/>
    <p:sldId id="286" r:id="rId37"/>
    <p:sldId id="442" r:id="rId38"/>
    <p:sldId id="356" r:id="rId39"/>
    <p:sldId id="412" r:id="rId40"/>
    <p:sldId id="35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0000FF"/>
    <a:srgbClr val="0432FF"/>
    <a:srgbClr val="FF5050"/>
    <a:srgbClr val="FF2F92"/>
    <a:srgbClr val="16C0BF"/>
    <a:srgbClr val="00CCFF"/>
    <a:srgbClr val="D9D5BA"/>
    <a:srgbClr val="F2F4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57" autoAdjust="0"/>
    <p:restoredTop sz="96763" autoAdjust="0"/>
  </p:normalViewPr>
  <p:slideViewPr>
    <p:cSldViewPr snapToGrid="0">
      <p:cViewPr varScale="1">
        <p:scale>
          <a:sx n="140" d="100"/>
          <a:sy n="140" d="100"/>
        </p:scale>
        <p:origin x="232" y="3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2DA8D-7804-4B2E-B48C-ADDCD6C8B20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736B5-4D72-48B2-A3C6-8385CA8B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47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736B5-4D72-48B2-A3C6-8385CA8BD6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96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736B5-4D72-48B2-A3C6-8385CA8BD6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45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38BFE-32B6-483C-B1ED-D57B4F12F1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71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38BFE-32B6-483C-B1ED-D57B4F12F1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48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736B5-4D72-48B2-A3C6-8385CA8BD6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79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38BFE-32B6-483C-B1ED-D57B4F12F1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51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7200" spc="-12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504" y="4497597"/>
            <a:ext cx="10782300" cy="164592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63926" y="6412447"/>
            <a:ext cx="2926080" cy="445553"/>
          </a:xfrm>
        </p:spPr>
        <p:txBody>
          <a:bodyPr/>
          <a:lstStyle>
            <a:lvl1pPr>
              <a:defRPr sz="2800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52" name="Picture 4" descr="Image result for uva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316" y="337769"/>
            <a:ext cx="1380208" cy="86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13106F-847E-CFE8-3375-BF6741C05D0F}"/>
              </a:ext>
            </a:extLst>
          </p:cNvPr>
          <p:cNvSpPr txBox="1"/>
          <p:nvPr userDrawn="1"/>
        </p:nvSpPr>
        <p:spPr>
          <a:xfrm>
            <a:off x="1262743" y="3309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3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4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5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3200"/>
            </a:lvl1pPr>
            <a:lvl2pPr marL="347472" indent="-342900">
              <a:buFont typeface="Wingdings" panose="05000000000000000000" pitchFamily="2" charset="2"/>
              <a:buChar char="§"/>
              <a:defRPr/>
            </a:lvl2pPr>
            <a:lvl3pPr marL="547688" indent="-200025">
              <a:buFont typeface="Wingdings" panose="05000000000000000000" pitchFamily="2" charset="2"/>
              <a:buChar char="§"/>
              <a:defRPr sz="2400"/>
            </a:lvl3pPr>
            <a:lvl4pPr marL="822325" indent="-195263">
              <a:buFont typeface="Arial" panose="020B0604020202020204" pitchFamily="34" charset="0"/>
              <a:buChar char="•"/>
              <a:defRPr sz="2000"/>
            </a:lvl4pPr>
            <a:lvl5pPr marL="1096963" indent="-182563">
              <a:buFont typeface="Wingdings" panose="05000000000000000000" pitchFamily="2" charset="2"/>
              <a:buChar char="§"/>
              <a:defRPr sz="2000"/>
            </a:lvl5pPr>
            <a:lvl6pPr marL="1198563" indent="-165100">
              <a:buFont typeface="Arial" panose="020B0604020202020204" pitchFamily="34" charset="0"/>
              <a:buChar char="•"/>
              <a:defRPr sz="20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5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504" y="4204209"/>
            <a:ext cx="9290304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2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9722" y="1600200"/>
            <a:ext cx="5351608" cy="457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29" y="1600200"/>
            <a:ext cx="5418669" cy="457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7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224" y="1602232"/>
            <a:ext cx="5330952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4" y="2340249"/>
            <a:ext cx="5330952" cy="38404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8175" y="1608667"/>
            <a:ext cx="5441823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8176" y="2338156"/>
            <a:ext cx="5441822" cy="38425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4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9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3BB5FF10-5E1E-4C98-AAEC-B0BF0807FE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9" y="761999"/>
            <a:ext cx="6595533" cy="543349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BB5FF10-5E1E-4C98-AAEC-B0BF0807F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0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BB5FF10-5E1E-4C98-AAEC-B0BF0807FEA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4" descr="Image result for uva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50" y="388569"/>
            <a:ext cx="1380208" cy="86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353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100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224" y="1659467"/>
            <a:ext cx="10773157" cy="4585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00" y="6412447"/>
            <a:ext cx="309033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cap="all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6412447"/>
            <a:ext cx="2666073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fld id="{3BB5FF10-5E1E-4C98-AAEC-B0BF0807FE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D6CA2714-0DB3-5743-BE0D-4833653E1E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458" y="332306"/>
            <a:ext cx="767081" cy="76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03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12763" indent="-284163" algn="l" defTabSz="914400" rtl="0" eaLnBrk="1" latinLnBrk="0" hangingPunct="1">
        <a:lnSpc>
          <a:spcPct val="85000"/>
        </a:lnSpc>
        <a:spcBef>
          <a:spcPts val="600"/>
        </a:spcBef>
        <a:buFont typeface="Wingdings" panose="05000000000000000000" pitchFamily="2" charset="2"/>
        <a:buChar char="§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•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228600" algn="l" defTabSz="914400" rtl="0" eaLnBrk="1" latinLnBrk="0" hangingPunct="1">
        <a:lnSpc>
          <a:spcPct val="85000"/>
        </a:lnSpc>
        <a:spcBef>
          <a:spcPts val="6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914400" indent="173038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png"/><Relationship Id="rId18" Type="http://schemas.openxmlformats.org/officeDocument/2006/relationships/image" Target="../media/image69.png"/><Relationship Id="rId3" Type="http://schemas.openxmlformats.org/officeDocument/2006/relationships/image" Target="../media/image22.png"/><Relationship Id="rId21" Type="http://schemas.openxmlformats.org/officeDocument/2006/relationships/image" Target="../media/image72.png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11" Type="http://schemas.openxmlformats.org/officeDocument/2006/relationships/image" Target="../media/image25.png"/><Relationship Id="rId5" Type="http://schemas.openxmlformats.org/officeDocument/2006/relationships/image" Target="../media/image24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10" Type="http://schemas.openxmlformats.org/officeDocument/2006/relationships/image" Target="../media/image19.png"/><Relationship Id="rId19" Type="http://schemas.openxmlformats.org/officeDocument/2006/relationships/image" Target="../media/image70.png"/><Relationship Id="rId4" Type="http://schemas.openxmlformats.org/officeDocument/2006/relationships/image" Target="../media/image23.png"/><Relationship Id="rId9" Type="http://schemas.openxmlformats.org/officeDocument/2006/relationships/image" Target="../media/image17.png"/><Relationship Id="rId14" Type="http://schemas.openxmlformats.org/officeDocument/2006/relationships/image" Target="../media/image30.jpeg"/><Relationship Id="rId22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pn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81.png"/><Relationship Id="rId5" Type="http://schemas.openxmlformats.org/officeDocument/2006/relationships/image" Target="../media/image20.png"/><Relationship Id="rId10" Type="http://schemas.openxmlformats.org/officeDocument/2006/relationships/image" Target="../media/image80.png"/><Relationship Id="rId4" Type="http://schemas.openxmlformats.org/officeDocument/2006/relationships/image" Target="../media/image77.png"/><Relationship Id="rId9" Type="http://schemas.openxmlformats.org/officeDocument/2006/relationships/image" Target="../media/image7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67.png"/><Relationship Id="rId10" Type="http://schemas.openxmlformats.org/officeDocument/2006/relationships/image" Target="../media/image44.jpeg"/><Relationship Id="rId4" Type="http://schemas.openxmlformats.org/officeDocument/2006/relationships/image" Target="../media/image66.png"/><Relationship Id="rId9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4.png"/><Relationship Id="rId7" Type="http://schemas.openxmlformats.org/officeDocument/2006/relationships/image" Target="../media/image8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900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7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png"/><Relationship Id="rId4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jpg"/><Relationship Id="rId4" Type="http://schemas.openxmlformats.org/officeDocument/2006/relationships/image" Target="../media/image11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tiff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CDM/BanditLib" TargetMode="Externa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7.png"/><Relationship Id="rId7" Type="http://schemas.openxmlformats.org/officeDocument/2006/relationships/image" Target="../media/image13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16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6509CD-7A14-45B8-39BC-84B01875A4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"/>
          <a:stretch/>
        </p:blipFill>
        <p:spPr>
          <a:xfrm>
            <a:off x="4226814" y="366216"/>
            <a:ext cx="3535680" cy="37100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CA8B0FF-EE98-6763-ECEF-0160852C1E57}"/>
              </a:ext>
            </a:extLst>
          </p:cNvPr>
          <p:cNvSpPr txBox="1">
            <a:spLocks/>
          </p:cNvSpPr>
          <p:nvPr/>
        </p:nvSpPr>
        <p:spPr>
          <a:xfrm>
            <a:off x="704850" y="4128515"/>
            <a:ext cx="10782300" cy="9272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tx1"/>
                </a:solidFill>
                <a:cs typeface="Apple Chancery" panose="03020702040506060504" pitchFamily="66" charset="-79"/>
              </a:rPr>
              <a:t>Learning from a Learning User</a:t>
            </a:r>
            <a:endParaRPr lang="en-US" sz="4000" dirty="0">
              <a:solidFill>
                <a:schemeClr val="tx1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AC84EFC-E4E8-AA2A-CE2A-B7885D6E7A0B}"/>
              </a:ext>
            </a:extLst>
          </p:cNvPr>
          <p:cNvSpPr txBox="1">
            <a:spLocks/>
          </p:cNvSpPr>
          <p:nvPr/>
        </p:nvSpPr>
        <p:spPr>
          <a:xfrm>
            <a:off x="603504" y="5055733"/>
            <a:ext cx="10782300" cy="16459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2763" indent="-2841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•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173038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 err="1"/>
              <a:t>Hongning</a:t>
            </a:r>
            <a:r>
              <a:rPr lang="en-US" altLang="zh-CN" sz="3200" dirty="0"/>
              <a:t> Wang</a:t>
            </a:r>
            <a:endParaRPr lang="en-US" altLang="zh-CN" sz="3200" baseline="30000" dirty="0"/>
          </a:p>
          <a:p>
            <a:pPr marL="0" indent="0" algn="ctr">
              <a:buNone/>
            </a:pPr>
            <a:r>
              <a:rPr lang="en-US" altLang="zh-CN" sz="3200" baseline="30000" dirty="0"/>
              <a:t>CS@UVA</a:t>
            </a:r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2046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6E479-0447-144B-8B25-82958CFE0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learning user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53BB0-4B15-A147-9DCA-7BDD4BCE4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would such a user make decisions?</a:t>
            </a:r>
          </a:p>
          <a:p>
            <a:pPr marL="746125" lvl="1" indent="-398463"/>
            <a:r>
              <a:rPr lang="en-US" dirty="0"/>
              <a:t>By the confidence interval of her estimated item utilities </a:t>
            </a:r>
            <a:r>
              <a:rPr lang="en-US" baseline="30000" dirty="0"/>
              <a:t>[Aue02]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D143D-4197-7D4A-9830-FEAA95C3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User</a:t>
            </a:r>
            <a:r>
              <a:rPr lang="zh-CN" altLang="en-US" dirty="0"/>
              <a:t> </a:t>
            </a:r>
            <a:r>
              <a:rPr lang="en-US" altLang="zh-CN" dirty="0"/>
              <a:t>behavior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16BDD-EB66-EC4E-9B33-02237E1F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ED4B85-3443-C64C-9CF8-F89966EA2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553" y="2551065"/>
            <a:ext cx="6042356" cy="85757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79941AB-1987-464C-8892-1006A63BAA36}"/>
              </a:ext>
            </a:extLst>
          </p:cNvPr>
          <p:cNvGrpSpPr/>
          <p:nvPr/>
        </p:nvGrpSpPr>
        <p:grpSpPr>
          <a:xfrm>
            <a:off x="2383061" y="3664496"/>
            <a:ext cx="5505068" cy="2693258"/>
            <a:chOff x="4123087" y="3560670"/>
            <a:chExt cx="5505068" cy="2693258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5FE6DFF-ACF2-8547-A86B-85F46F5C9E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3087" y="3560670"/>
              <a:ext cx="0" cy="2693257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21ADCE6-0831-624F-B3AE-89B05F3150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3087" y="6253927"/>
              <a:ext cx="5505068" cy="1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4C5C42F-2481-2349-8C98-4497066DC03E}"/>
              </a:ext>
            </a:extLst>
          </p:cNvPr>
          <p:cNvGrpSpPr/>
          <p:nvPr/>
        </p:nvGrpSpPr>
        <p:grpSpPr>
          <a:xfrm>
            <a:off x="2415321" y="5101212"/>
            <a:ext cx="2296112" cy="914217"/>
            <a:chOff x="2415321" y="5101212"/>
            <a:chExt cx="2296112" cy="91421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65498A6-5969-F343-A1B2-8AC023FEE65E}"/>
                </a:ext>
              </a:extLst>
            </p:cNvPr>
            <p:cNvSpPr txBox="1"/>
            <p:nvPr/>
          </p:nvSpPr>
          <p:spPr>
            <a:xfrm>
              <a:off x="2415321" y="5676875"/>
              <a:ext cx="2296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Lower Confidence Bound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C2DA5E4-2450-994C-B201-8D018AF73C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9850" y="5101212"/>
              <a:ext cx="83440" cy="575663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E594AFC-70EB-A74C-8C1A-BC9CFB65B024}"/>
              </a:ext>
            </a:extLst>
          </p:cNvPr>
          <p:cNvGrpSpPr/>
          <p:nvPr/>
        </p:nvGrpSpPr>
        <p:grpSpPr>
          <a:xfrm>
            <a:off x="2410636" y="4078259"/>
            <a:ext cx="2464170" cy="2648543"/>
            <a:chOff x="2410636" y="4078259"/>
            <a:chExt cx="2464170" cy="264854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FFAA2FB-2F1D-E74E-B349-E4DBB229D2AB}"/>
                </a:ext>
              </a:extLst>
            </p:cNvPr>
            <p:cNvSpPr txBox="1"/>
            <p:nvPr/>
          </p:nvSpPr>
          <p:spPr>
            <a:xfrm>
              <a:off x="3006453" y="6326692"/>
              <a:ext cx="773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Item i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08BECBD-6B93-F849-91C8-A235377D5970}"/>
                </a:ext>
              </a:extLst>
            </p:cNvPr>
            <p:cNvGrpSpPr/>
            <p:nvPr/>
          </p:nvGrpSpPr>
          <p:grpSpPr>
            <a:xfrm>
              <a:off x="2410636" y="4078259"/>
              <a:ext cx="2464170" cy="941481"/>
              <a:chOff x="2410636" y="4078259"/>
              <a:chExt cx="2464170" cy="941481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131953C-5882-8146-9B80-0598567D25CF}"/>
                  </a:ext>
                </a:extLst>
              </p:cNvPr>
              <p:cNvSpPr/>
              <p:nvPr/>
            </p:nvSpPr>
            <p:spPr>
              <a:xfrm>
                <a:off x="2942526" y="4170167"/>
                <a:ext cx="912409" cy="84957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CB4027D-E478-FB40-B011-93C0D890477E}"/>
                  </a:ext>
                </a:extLst>
              </p:cNvPr>
              <p:cNvSpPr/>
              <p:nvPr/>
            </p:nvSpPr>
            <p:spPr>
              <a:xfrm>
                <a:off x="2941171" y="4506282"/>
                <a:ext cx="904239" cy="1828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ight Brace 15">
                <a:extLst>
                  <a:ext uri="{FF2B5EF4-FFF2-40B4-BE49-F238E27FC236}">
                    <a16:creationId xmlns:a16="http://schemas.microsoft.com/office/drawing/2014/main" id="{9CB42C8D-30B7-5643-BA59-5399A24EC291}"/>
                  </a:ext>
                </a:extLst>
              </p:cNvPr>
              <p:cNvSpPr/>
              <p:nvPr/>
            </p:nvSpPr>
            <p:spPr>
              <a:xfrm>
                <a:off x="3901204" y="4170166"/>
                <a:ext cx="110051" cy="429164"/>
              </a:xfrm>
              <a:prstGeom prst="rightBrace">
                <a:avLst>
                  <a:gd name="adj1" fmla="val 39503"/>
                  <a:gd name="adj2" fmla="val 52917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4ADE29D-52BE-5649-99E3-9E9DBA5BDD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10636" y="4395177"/>
                <a:ext cx="470415" cy="369612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195A5110-7ED9-9447-9031-C9F02D6F7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3788" y="4078259"/>
                <a:ext cx="861018" cy="574012"/>
              </a:xfrm>
              <a:prstGeom prst="rect">
                <a:avLst/>
              </a:prstGeom>
            </p:spPr>
          </p:pic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5CE04C6-34A8-054E-8C12-94782A0B837E}"/>
              </a:ext>
            </a:extLst>
          </p:cNvPr>
          <p:cNvGrpSpPr/>
          <p:nvPr/>
        </p:nvGrpSpPr>
        <p:grpSpPr>
          <a:xfrm>
            <a:off x="6220921" y="5491169"/>
            <a:ext cx="2606588" cy="1235633"/>
            <a:chOff x="6220921" y="5491169"/>
            <a:chExt cx="2606588" cy="1235633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ED9BE7-7AD8-3440-9CFA-3C16AC5AEA7B}"/>
                </a:ext>
              </a:extLst>
            </p:cNvPr>
            <p:cNvSpPr txBox="1"/>
            <p:nvPr/>
          </p:nvSpPr>
          <p:spPr>
            <a:xfrm>
              <a:off x="6765107" y="6326692"/>
              <a:ext cx="8313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Item k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D64131F-758D-3540-BF6C-72AA97F75F32}"/>
                </a:ext>
              </a:extLst>
            </p:cNvPr>
            <p:cNvGrpSpPr/>
            <p:nvPr/>
          </p:nvGrpSpPr>
          <p:grpSpPr>
            <a:xfrm>
              <a:off x="6220921" y="5491169"/>
              <a:ext cx="2606588" cy="725390"/>
              <a:chOff x="6220921" y="5491169"/>
              <a:chExt cx="2606588" cy="72539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B1832C5-04DF-B246-AF05-1789AA676A22}"/>
                  </a:ext>
                </a:extLst>
              </p:cNvPr>
              <p:cNvSpPr/>
              <p:nvPr/>
            </p:nvSpPr>
            <p:spPr>
              <a:xfrm>
                <a:off x="6725949" y="5676875"/>
                <a:ext cx="912409" cy="5396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B36E8BE-1A28-384D-9D04-A56ABA69CA4F}"/>
                  </a:ext>
                </a:extLst>
              </p:cNvPr>
              <p:cNvSpPr/>
              <p:nvPr/>
            </p:nvSpPr>
            <p:spPr>
              <a:xfrm>
                <a:off x="6724594" y="5860002"/>
                <a:ext cx="912409" cy="1828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D3CDE0B9-9346-8845-9448-A1D17CA9C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20921" y="5781270"/>
                <a:ext cx="465513" cy="365760"/>
              </a:xfrm>
              <a:prstGeom prst="rect">
                <a:avLst/>
              </a:prstGeom>
            </p:spPr>
          </p:pic>
          <p:sp>
            <p:nvSpPr>
              <p:cNvPr id="54" name="Right Brace 53">
                <a:extLst>
                  <a:ext uri="{FF2B5EF4-FFF2-40B4-BE49-F238E27FC236}">
                    <a16:creationId xmlns:a16="http://schemas.microsoft.com/office/drawing/2014/main" id="{8199E264-D433-484E-A681-254F0766FBE0}"/>
                  </a:ext>
                </a:extLst>
              </p:cNvPr>
              <p:cNvSpPr/>
              <p:nvPr/>
            </p:nvSpPr>
            <p:spPr>
              <a:xfrm>
                <a:off x="7682307" y="5676875"/>
                <a:ext cx="64332" cy="285738"/>
              </a:xfrm>
              <a:prstGeom prst="rightBrace">
                <a:avLst>
                  <a:gd name="adj1" fmla="val 39503"/>
                  <a:gd name="adj2" fmla="val 52917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21B12378-8113-724B-B43E-614F15381D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97717" y="5491169"/>
                <a:ext cx="1029792" cy="576072"/>
              </a:xfrm>
              <a:prstGeom prst="rect">
                <a:avLst/>
              </a:prstGeom>
            </p:spPr>
          </p:pic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6A4032C-7383-FA4B-950A-FE7D9BFF0E6F}"/>
              </a:ext>
            </a:extLst>
          </p:cNvPr>
          <p:cNvGrpSpPr/>
          <p:nvPr/>
        </p:nvGrpSpPr>
        <p:grpSpPr>
          <a:xfrm>
            <a:off x="2706879" y="3386908"/>
            <a:ext cx="2873794" cy="341374"/>
            <a:chOff x="2706879" y="3386908"/>
            <a:chExt cx="2873794" cy="34137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ED222E8-6830-774F-A761-1876714EEEFC}"/>
                </a:ext>
              </a:extLst>
            </p:cNvPr>
            <p:cNvSpPr txBox="1"/>
            <p:nvPr/>
          </p:nvSpPr>
          <p:spPr>
            <a:xfrm>
              <a:off x="2706879" y="3386908"/>
              <a:ext cx="2296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Upper Confidence Bound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99B01A7-3415-864D-8C9F-2F1E7C752CC7}"/>
                </a:ext>
              </a:extLst>
            </p:cNvPr>
            <p:cNvCxnSpPr>
              <a:cxnSpLocks/>
              <a:stCxn id="44" idx="3"/>
            </p:cNvCxnSpPr>
            <p:nvPr/>
          </p:nvCxnSpPr>
          <p:spPr>
            <a:xfrm>
              <a:off x="5002991" y="3556185"/>
              <a:ext cx="577682" cy="172097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59DBB1E-D376-E24D-8B76-ADE1F9CF86E2}"/>
              </a:ext>
            </a:extLst>
          </p:cNvPr>
          <p:cNvGrpSpPr/>
          <p:nvPr/>
        </p:nvGrpSpPr>
        <p:grpSpPr>
          <a:xfrm>
            <a:off x="4654638" y="3810451"/>
            <a:ext cx="2568663" cy="2916351"/>
            <a:chOff x="4654638" y="3810451"/>
            <a:chExt cx="2568663" cy="291635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8C77F19-F52F-8741-9804-1FF956F54DA1}"/>
                </a:ext>
              </a:extLst>
            </p:cNvPr>
            <p:cNvSpPr txBox="1"/>
            <p:nvPr/>
          </p:nvSpPr>
          <p:spPr>
            <a:xfrm>
              <a:off x="5246023" y="6326692"/>
              <a:ext cx="7768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Item j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6BCDA87-C18E-4B4F-9021-72CABF7EB387}"/>
                </a:ext>
              </a:extLst>
            </p:cNvPr>
            <p:cNvGrpSpPr/>
            <p:nvPr/>
          </p:nvGrpSpPr>
          <p:grpSpPr>
            <a:xfrm>
              <a:off x="4654638" y="3810451"/>
              <a:ext cx="2568663" cy="1720771"/>
              <a:chOff x="4654638" y="3810451"/>
              <a:chExt cx="2568663" cy="1720771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F2E460A-1BAC-8F41-A78D-928D0A49CAE7}"/>
                  </a:ext>
                </a:extLst>
              </p:cNvPr>
              <p:cNvGrpSpPr/>
              <p:nvPr/>
            </p:nvGrpSpPr>
            <p:grpSpPr>
              <a:xfrm>
                <a:off x="5180669" y="3810451"/>
                <a:ext cx="912409" cy="1720771"/>
                <a:chOff x="6078068" y="2078041"/>
                <a:chExt cx="1154624" cy="2177582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E6E6977-3F0B-A14E-A8DB-0537802C44DF}"/>
                    </a:ext>
                  </a:extLst>
                </p:cNvPr>
                <p:cNvSpPr/>
                <p:nvPr/>
              </p:nvSpPr>
              <p:spPr>
                <a:xfrm>
                  <a:off x="6078068" y="2078041"/>
                  <a:ext cx="1154624" cy="217758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E116DCF4-4F1C-5846-A686-38FB3C29F328}"/>
                    </a:ext>
                  </a:extLst>
                </p:cNvPr>
                <p:cNvSpPr/>
                <p:nvPr/>
              </p:nvSpPr>
              <p:spPr>
                <a:xfrm>
                  <a:off x="6084021" y="3081465"/>
                  <a:ext cx="1136618" cy="23142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Right Brace 19">
                <a:extLst>
                  <a:ext uri="{FF2B5EF4-FFF2-40B4-BE49-F238E27FC236}">
                    <a16:creationId xmlns:a16="http://schemas.microsoft.com/office/drawing/2014/main" id="{D6BAAE3A-4776-0C48-BC02-09E68BBF347D}"/>
                  </a:ext>
                </a:extLst>
              </p:cNvPr>
              <p:cNvSpPr/>
              <p:nvPr/>
            </p:nvSpPr>
            <p:spPr>
              <a:xfrm>
                <a:off x="6166842" y="3851566"/>
                <a:ext cx="113836" cy="837300"/>
              </a:xfrm>
              <a:prstGeom prst="rightBrace">
                <a:avLst>
                  <a:gd name="adj1" fmla="val 39503"/>
                  <a:gd name="adj2" fmla="val 52917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D7102BA9-9203-A941-99BA-0843721A5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45477" y="3991128"/>
                <a:ext cx="877824" cy="576072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328B2543-5CB1-EF44-BB39-C1A02E13A1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54638" y="4530404"/>
                <a:ext cx="500120" cy="365760"/>
              </a:xfrm>
              <a:prstGeom prst="rect">
                <a:avLst/>
              </a:prstGeom>
            </p:spPr>
          </p:pic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60E3BD6A-870A-B442-BEC2-6E96C6207890}"/>
              </a:ext>
            </a:extLst>
          </p:cNvPr>
          <p:cNvSpPr txBox="1"/>
          <p:nvPr/>
        </p:nvSpPr>
        <p:spPr>
          <a:xfrm>
            <a:off x="8826247" y="2656685"/>
            <a:ext cx="324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With a high probability,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the</a:t>
            </a:r>
            <a:r>
              <a:rPr lang="en-US" dirty="0">
                <a:solidFill>
                  <a:srgbClr val="FF0000"/>
                </a:solidFill>
              </a:rPr>
              <a:t> true value locates in this interval.</a:t>
            </a: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9DE37D5A-785E-F84A-9098-B7B10794A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616" y="5600859"/>
            <a:ext cx="653012" cy="64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5782777-6B4B-E247-B3D8-F328A34680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52830" y="4085461"/>
            <a:ext cx="3924962" cy="374779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12B57C94-05DA-E248-9271-4C59188FD964}"/>
              </a:ext>
            </a:extLst>
          </p:cNvPr>
          <p:cNvGrpSpPr/>
          <p:nvPr/>
        </p:nvGrpSpPr>
        <p:grpSpPr>
          <a:xfrm>
            <a:off x="7706741" y="4365265"/>
            <a:ext cx="2690224" cy="586159"/>
            <a:chOff x="7706741" y="4365265"/>
            <a:chExt cx="2690224" cy="586159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3BB7A31-C86B-F640-83C1-EA99BDCBCDF8}"/>
                </a:ext>
              </a:extLst>
            </p:cNvPr>
            <p:cNvSpPr txBox="1"/>
            <p:nvPr/>
          </p:nvSpPr>
          <p:spPr>
            <a:xfrm>
              <a:off x="7706741" y="4582092"/>
              <a:ext cx="2690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User’s tendency to explore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2F2222D2-BC79-AD44-BD20-FE845A567110}"/>
                </a:ext>
              </a:extLst>
            </p:cNvPr>
            <p:cNvCxnSpPr/>
            <p:nvPr/>
          </p:nvCxnSpPr>
          <p:spPr>
            <a:xfrm flipV="1">
              <a:off x="9780494" y="4365265"/>
              <a:ext cx="242047" cy="287006"/>
            </a:xfrm>
            <a:prstGeom prst="straightConnector1">
              <a:avLst/>
            </a:prstGeom>
            <a:ln w="127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4079F34-6D74-034F-BA13-6847A334DA46}"/>
              </a:ext>
            </a:extLst>
          </p:cNvPr>
          <p:cNvGrpSpPr/>
          <p:nvPr/>
        </p:nvGrpSpPr>
        <p:grpSpPr>
          <a:xfrm>
            <a:off x="9393444" y="4433278"/>
            <a:ext cx="2690224" cy="956584"/>
            <a:chOff x="9393444" y="4433278"/>
            <a:chExt cx="2690224" cy="956584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69486BD-7543-7D4D-B77E-FE85A19E5197}"/>
                </a:ext>
              </a:extLst>
            </p:cNvPr>
            <p:cNvSpPr txBox="1"/>
            <p:nvPr/>
          </p:nvSpPr>
          <p:spPr>
            <a:xfrm>
              <a:off x="9393444" y="5020530"/>
              <a:ext cx="2690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User’s trust on the system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407D5FA-E23D-6044-AA21-A7E4660C6C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52070" y="4433278"/>
              <a:ext cx="150515" cy="586462"/>
            </a:xfrm>
            <a:prstGeom prst="straightConnector1">
              <a:avLst/>
            </a:prstGeom>
            <a:ln w="127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4B10A24-837F-B543-923D-4ECE1A006289}"/>
              </a:ext>
            </a:extLst>
          </p:cNvPr>
          <p:cNvGrpSpPr/>
          <p:nvPr/>
        </p:nvGrpSpPr>
        <p:grpSpPr>
          <a:xfrm>
            <a:off x="8792388" y="3335276"/>
            <a:ext cx="3244621" cy="851740"/>
            <a:chOff x="8792388" y="3335276"/>
            <a:chExt cx="3244621" cy="851740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560B92C-A4F0-414B-91A5-C59ED8C12FCB}"/>
                </a:ext>
              </a:extLst>
            </p:cNvPr>
            <p:cNvSpPr txBox="1"/>
            <p:nvPr/>
          </p:nvSpPr>
          <p:spPr>
            <a:xfrm>
              <a:off x="8792388" y="3335276"/>
              <a:ext cx="3244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Total number of consumed recommendations</a:t>
              </a: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015D8764-9EE6-C041-97F2-CEA7E2373D0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585" y="3854911"/>
              <a:ext cx="320801" cy="332105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3491D8-BF03-3344-B8F8-1F3140B35FEA}"/>
              </a:ext>
            </a:extLst>
          </p:cNvPr>
          <p:cNvGrpSpPr/>
          <p:nvPr/>
        </p:nvGrpSpPr>
        <p:grpSpPr>
          <a:xfrm>
            <a:off x="7671290" y="4589235"/>
            <a:ext cx="4388561" cy="1236514"/>
            <a:chOff x="7671290" y="4589235"/>
            <a:chExt cx="4388561" cy="123651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D4D3BD-C28A-F740-8AE4-C6D63FC41A45}"/>
                </a:ext>
              </a:extLst>
            </p:cNvPr>
            <p:cNvSpPr txBox="1"/>
            <p:nvPr/>
          </p:nvSpPr>
          <p:spPr>
            <a:xfrm>
              <a:off x="9052721" y="5456417"/>
              <a:ext cx="27717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User-side hyper-parameters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FF23B93-9D1C-8546-8F00-29F4C6E140A8}"/>
                </a:ext>
              </a:extLst>
            </p:cNvPr>
            <p:cNvSpPr/>
            <p:nvPr/>
          </p:nvSpPr>
          <p:spPr>
            <a:xfrm>
              <a:off x="7671290" y="4589235"/>
              <a:ext cx="4388561" cy="832160"/>
            </a:xfrm>
            <a:prstGeom prst="rect">
              <a:avLst/>
            </a:prstGeom>
            <a:noFill/>
            <a:ln w="190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8B76AE-4A81-F24F-9C1A-DE915E997BD7}"/>
              </a:ext>
            </a:extLst>
          </p:cNvPr>
          <p:cNvCxnSpPr>
            <a:cxnSpLocks/>
          </p:cNvCxnSpPr>
          <p:nvPr/>
        </p:nvCxnSpPr>
        <p:spPr>
          <a:xfrm>
            <a:off x="2528047" y="5600859"/>
            <a:ext cx="5360082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1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2779F-5F00-97C3-EB61-B1D28481D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about user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A93B6-F322-C8E6-ABF9-FFF451941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Marketing science</a:t>
            </a:r>
          </a:p>
          <a:p>
            <a:pPr marL="747713" lvl="1" indent="-400050"/>
            <a:r>
              <a:rPr lang="en-US" dirty="0"/>
              <a:t>“Consumer Learning, Brand Loyalty, and Competition” </a:t>
            </a:r>
            <a:r>
              <a:rPr lang="en-US" baseline="30000" dirty="0"/>
              <a:t>[Vil04]</a:t>
            </a:r>
            <a:r>
              <a:rPr lang="en-US" dirty="0"/>
              <a:t> - </a:t>
            </a:r>
            <a:r>
              <a:rPr lang="en-US" i="1" dirty="0"/>
              <a:t>consumers can gain further information regarding how well a product fits their preferences only by experiencing it after purchase. This could then generate loyalty for the products tried first.</a:t>
            </a:r>
          </a:p>
          <a:p>
            <a:pPr marL="417513" indent="-417513"/>
            <a:r>
              <a:rPr lang="en-US" dirty="0"/>
              <a:t>Psychology</a:t>
            </a:r>
          </a:p>
          <a:p>
            <a:pPr marL="800100" lvl="1" indent="-427038"/>
            <a:r>
              <a:rPr lang="en-US" dirty="0"/>
              <a:t>“Dimensions of Consumer Expertise” </a:t>
            </a:r>
            <a:r>
              <a:rPr lang="en-US" baseline="30000" dirty="0"/>
              <a:t>[DJP06]</a:t>
            </a:r>
            <a:r>
              <a:rPr lang="en-US" dirty="0"/>
              <a:t> </a:t>
            </a:r>
            <a:r>
              <a:rPr lang="en-US" i="1" dirty="0"/>
              <a:t>- as the exposure to a product or category grows over time, consumers become experts about their own tastes by learning their preferences through self-feedback.</a:t>
            </a:r>
          </a:p>
          <a:p>
            <a:pPr marL="400050" lvl="1" indent="-400050">
              <a:buFont typeface="Arial" panose="020B0604020202020204" pitchFamily="34" charset="0"/>
              <a:buChar char="•"/>
            </a:pPr>
            <a:r>
              <a:rPr lang="en-US" sz="3200" dirty="0"/>
              <a:t>Cognitive science</a:t>
            </a:r>
          </a:p>
          <a:p>
            <a:pPr marL="800100" lvl="1" indent="-427038"/>
            <a:r>
              <a:rPr lang="en-US" dirty="0"/>
              <a:t>“Forgetful Bayes and myopic planning: Human learning and decision-making in a bandit setting” </a:t>
            </a:r>
            <a:r>
              <a:rPr lang="en-US" baseline="30000" dirty="0"/>
              <a:t>[ZJ13]</a:t>
            </a:r>
            <a:r>
              <a:rPr lang="en-US" i="1" baseline="30000" dirty="0"/>
              <a:t> </a:t>
            </a:r>
            <a:r>
              <a:rPr lang="en-US" i="1" dirty="0"/>
              <a:t>- humans maintain confidence levels regarding different choices under uncertainty and make decisions based on them</a:t>
            </a:r>
          </a:p>
          <a:p>
            <a:pPr marL="800100" lvl="1" indent="-427038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2DC2-099E-91EA-8FFD-8AA390C79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C4C08-8830-53E4-B284-E299C5924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2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B46C9-9B36-FE45-AA19-320F5DC23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an accept contribute?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F0E69-1140-5B46-A2BC-4C6A7C21B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Update the confidence interval of the accepted item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87A34-64F3-ED42-8623-5CFB8301F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Insights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4429F6-B927-1645-AADB-DB6A2E57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8111-FE2C-B943-91EE-FA69C9255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600" y="2264195"/>
            <a:ext cx="6042356" cy="857573"/>
          </a:xfrm>
          <a:prstGeom prst="rect">
            <a:avLst/>
          </a:prstGeom>
        </p:spPr>
      </p:pic>
      <p:pic>
        <p:nvPicPr>
          <p:cNvPr id="1026" name="Picture 2" descr="Check Mark Tick - Free vector graphic on Pixabay">
            <a:extLst>
              <a:ext uri="{FF2B5EF4-FFF2-40B4-BE49-F238E27FC236}">
                <a16:creationId xmlns:a16="http://schemas.microsoft.com/office/drawing/2014/main" id="{60621134-E168-D448-B867-527936788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90" y="5561932"/>
            <a:ext cx="410293" cy="40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7072CCE-CF5C-8B48-8883-119DB3D9C2D5}"/>
              </a:ext>
            </a:extLst>
          </p:cNvPr>
          <p:cNvGrpSpPr/>
          <p:nvPr/>
        </p:nvGrpSpPr>
        <p:grpSpPr>
          <a:xfrm>
            <a:off x="2836600" y="3629907"/>
            <a:ext cx="3175778" cy="1952257"/>
            <a:chOff x="2836600" y="3629907"/>
            <a:chExt cx="3175778" cy="195225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27395DE-55C9-4E4E-AB40-53E42A75E3AC}"/>
                </a:ext>
              </a:extLst>
            </p:cNvPr>
            <p:cNvSpPr txBox="1"/>
            <p:nvPr/>
          </p:nvSpPr>
          <p:spPr>
            <a:xfrm>
              <a:off x="3503423" y="5182054"/>
              <a:ext cx="773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Item i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4BFCF69-28A4-E745-AB57-EED1202B9DC6}"/>
                </a:ext>
              </a:extLst>
            </p:cNvPr>
            <p:cNvSpPr/>
            <p:nvPr/>
          </p:nvSpPr>
          <p:spPr>
            <a:xfrm>
              <a:off x="3441463" y="3629908"/>
              <a:ext cx="912409" cy="15351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6157DEB-A243-0540-BDEC-591D593EA351}"/>
                </a:ext>
              </a:extLst>
            </p:cNvPr>
            <p:cNvSpPr/>
            <p:nvPr/>
          </p:nvSpPr>
          <p:spPr>
            <a:xfrm>
              <a:off x="3449633" y="4306061"/>
              <a:ext cx="904239" cy="18288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ight Brace 29">
              <a:extLst>
                <a:ext uri="{FF2B5EF4-FFF2-40B4-BE49-F238E27FC236}">
                  <a16:creationId xmlns:a16="http://schemas.microsoft.com/office/drawing/2014/main" id="{1E183386-9C0C-154B-A7DA-FBF4D49A1FCE}"/>
                </a:ext>
              </a:extLst>
            </p:cNvPr>
            <p:cNvSpPr/>
            <p:nvPr/>
          </p:nvSpPr>
          <p:spPr>
            <a:xfrm>
              <a:off x="4400141" y="3629907"/>
              <a:ext cx="112584" cy="676154"/>
            </a:xfrm>
            <a:prstGeom prst="rightBrace">
              <a:avLst>
                <a:gd name="adj1" fmla="val 39503"/>
                <a:gd name="adj2" fmla="val 52917"/>
              </a:avLst>
            </a:prstGeom>
            <a:ln>
              <a:solidFill>
                <a:schemeClr val="accent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21E3DC1-99FB-7A45-A0F5-AAF294E39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6600" y="4201940"/>
              <a:ext cx="470415" cy="36961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73796F-0CAF-6342-8597-3B1B9B16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2828" y="3726496"/>
              <a:ext cx="1479550" cy="62865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7D1E13-561C-DC4E-BAA5-0A04929AB78F}"/>
              </a:ext>
            </a:extLst>
          </p:cNvPr>
          <p:cNvGrpSpPr/>
          <p:nvPr/>
        </p:nvGrpSpPr>
        <p:grpSpPr>
          <a:xfrm>
            <a:off x="6171231" y="3882172"/>
            <a:ext cx="4191338" cy="1691027"/>
            <a:chOff x="6171231" y="3882172"/>
            <a:chExt cx="4191338" cy="169102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F2E3286-2C34-594E-AA7B-D99D83F18597}"/>
                </a:ext>
              </a:extLst>
            </p:cNvPr>
            <p:cNvSpPr txBox="1"/>
            <p:nvPr/>
          </p:nvSpPr>
          <p:spPr>
            <a:xfrm>
              <a:off x="7039042" y="5173089"/>
              <a:ext cx="773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Item i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F8DD907-28DF-C44C-A73A-B9C30E2DDC6D}"/>
                </a:ext>
              </a:extLst>
            </p:cNvPr>
            <p:cNvSpPr/>
            <p:nvPr/>
          </p:nvSpPr>
          <p:spPr>
            <a:xfrm>
              <a:off x="6977082" y="3954859"/>
              <a:ext cx="912409" cy="10689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E794E6D-A2EF-3949-AAE0-B7EDC2B5D579}"/>
                </a:ext>
              </a:extLst>
            </p:cNvPr>
            <p:cNvSpPr/>
            <p:nvPr/>
          </p:nvSpPr>
          <p:spPr>
            <a:xfrm>
              <a:off x="6977082" y="4397501"/>
              <a:ext cx="904239" cy="18288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ight Brace 37">
              <a:extLst>
                <a:ext uri="{FF2B5EF4-FFF2-40B4-BE49-F238E27FC236}">
                  <a16:creationId xmlns:a16="http://schemas.microsoft.com/office/drawing/2014/main" id="{CF4578B1-555C-4242-84DF-8999A4BED8B2}"/>
                </a:ext>
              </a:extLst>
            </p:cNvPr>
            <p:cNvSpPr/>
            <p:nvPr/>
          </p:nvSpPr>
          <p:spPr>
            <a:xfrm>
              <a:off x="7935759" y="3954858"/>
              <a:ext cx="130623" cy="485675"/>
            </a:xfrm>
            <a:prstGeom prst="rightBrace">
              <a:avLst>
                <a:gd name="adj1" fmla="val 39503"/>
                <a:gd name="adj2" fmla="val 52917"/>
              </a:avLst>
            </a:prstGeom>
            <a:ln>
              <a:solidFill>
                <a:schemeClr val="accent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40F628C-9E40-3F47-B72F-50815A10E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1231" y="4297096"/>
              <a:ext cx="754063" cy="381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1B7533-1D8A-8A42-BF48-8B2040E75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36596" y="3882172"/>
              <a:ext cx="2225973" cy="698209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96817-14B9-9C41-BB6E-1B23487A1D7B}"/>
              </a:ext>
            </a:extLst>
          </p:cNvPr>
          <p:cNvSpPr/>
          <p:nvPr/>
        </p:nvSpPr>
        <p:spPr>
          <a:xfrm>
            <a:off x="8928846" y="3860656"/>
            <a:ext cx="1401449" cy="43644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9B248F-A091-7C4A-8758-38A0AE5FC469}"/>
              </a:ext>
            </a:extLst>
          </p:cNvPr>
          <p:cNvSpPr txBox="1"/>
          <p:nvPr/>
        </p:nvSpPr>
        <p:spPr>
          <a:xfrm>
            <a:off x="8077140" y="4709226"/>
            <a:ext cx="3664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also leads to a slightly increased confidence interval in all other items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F2FF5B3-4A4A-F049-8BAF-285B32D97B0D}"/>
              </a:ext>
            </a:extLst>
          </p:cNvPr>
          <p:cNvGrpSpPr/>
          <p:nvPr/>
        </p:nvGrpSpPr>
        <p:grpSpPr>
          <a:xfrm>
            <a:off x="4444220" y="3629907"/>
            <a:ext cx="2481074" cy="1531635"/>
            <a:chOff x="4413814" y="3861566"/>
            <a:chExt cx="2481074" cy="1531635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A54FC3C-6BD3-9F47-9C1F-2542F823C021}"/>
                </a:ext>
              </a:extLst>
            </p:cNvPr>
            <p:cNvCxnSpPr/>
            <p:nvPr/>
          </p:nvCxnSpPr>
          <p:spPr>
            <a:xfrm>
              <a:off x="4482319" y="3861566"/>
              <a:ext cx="2412569" cy="312486"/>
            </a:xfrm>
            <a:prstGeom prst="straightConnector1">
              <a:avLst/>
            </a:prstGeom>
            <a:ln w="19050">
              <a:solidFill>
                <a:srgbClr val="0000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C5DD04E-4326-0143-A255-907914E69F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3814" y="5247262"/>
              <a:ext cx="2481074" cy="145939"/>
            </a:xfrm>
            <a:prstGeom prst="straightConnector1">
              <a:avLst/>
            </a:prstGeom>
            <a:ln w="19050">
              <a:solidFill>
                <a:srgbClr val="0000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18CA541-E351-25B6-084B-07DBD095E25B}"/>
              </a:ext>
            </a:extLst>
          </p:cNvPr>
          <p:cNvGrpSpPr/>
          <p:nvPr/>
        </p:nvGrpSpPr>
        <p:grpSpPr>
          <a:xfrm>
            <a:off x="263159" y="3804345"/>
            <a:ext cx="1846406" cy="1549943"/>
            <a:chOff x="263159" y="3804345"/>
            <a:chExt cx="1846406" cy="154994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29F0EC-93D0-ACA3-5B67-33F65076A814}"/>
                </a:ext>
              </a:extLst>
            </p:cNvPr>
            <p:cNvSpPr txBox="1"/>
            <p:nvPr/>
          </p:nvSpPr>
          <p:spPr>
            <a:xfrm>
              <a:off x="263159" y="4430958"/>
              <a:ext cx="18464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Introduces non-stationarity in the feedback! </a:t>
              </a:r>
            </a:p>
          </p:txBody>
        </p:sp>
        <p:pic>
          <p:nvPicPr>
            <p:cNvPr id="33" name="Picture 2" descr="937,126 Challenge Stock Photos and Images - 123RF">
              <a:extLst>
                <a:ext uri="{FF2B5EF4-FFF2-40B4-BE49-F238E27FC236}">
                  <a16:creationId xmlns:a16="http://schemas.microsoft.com/office/drawing/2014/main" id="{76620A42-DDA6-1D74-41E9-1CD00908A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483" y="3804345"/>
              <a:ext cx="712851" cy="600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316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8A6F-9145-6B49-948E-099859116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a reject contribute?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2034D-396C-8A49-B7D6-B87678423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the user</a:t>
            </a:r>
          </a:p>
          <a:p>
            <a:pPr marL="742950" lvl="1" indent="-393700"/>
            <a:r>
              <a:rPr lang="en-US" dirty="0"/>
              <a:t>Nothing changes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71F50-883B-8D48-8E52-B9E122066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Insights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103881-8D12-EA46-A833-7BB2FCBE8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13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3EE57E7-9FEA-7D4C-9366-EF74901ABB48}"/>
              </a:ext>
            </a:extLst>
          </p:cNvPr>
          <p:cNvGrpSpPr/>
          <p:nvPr/>
        </p:nvGrpSpPr>
        <p:grpSpPr>
          <a:xfrm>
            <a:off x="3112021" y="3023979"/>
            <a:ext cx="2537143" cy="1952257"/>
            <a:chOff x="2337663" y="4170166"/>
            <a:chExt cx="2537143" cy="195225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0CCB10-304B-084B-B947-7A2F13302AE9}"/>
                </a:ext>
              </a:extLst>
            </p:cNvPr>
            <p:cNvSpPr txBox="1"/>
            <p:nvPr/>
          </p:nvSpPr>
          <p:spPr>
            <a:xfrm>
              <a:off x="3004486" y="5722313"/>
              <a:ext cx="773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Item i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F8FAEE4-6AB4-AD47-BD16-4BE09A351FB4}"/>
                </a:ext>
              </a:extLst>
            </p:cNvPr>
            <p:cNvGrpSpPr/>
            <p:nvPr/>
          </p:nvGrpSpPr>
          <p:grpSpPr>
            <a:xfrm>
              <a:off x="2337663" y="4170166"/>
              <a:ext cx="2537143" cy="1535187"/>
              <a:chOff x="2337663" y="4170166"/>
              <a:chExt cx="2537143" cy="1535187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5E1E1AE-A531-654A-8607-15FD3E096FEF}"/>
                  </a:ext>
                </a:extLst>
              </p:cNvPr>
              <p:cNvSpPr/>
              <p:nvPr/>
            </p:nvSpPr>
            <p:spPr>
              <a:xfrm>
                <a:off x="2942526" y="4170167"/>
                <a:ext cx="912409" cy="153518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02D121F-5A38-A741-9C76-3B224B1EE08E}"/>
                  </a:ext>
                </a:extLst>
              </p:cNvPr>
              <p:cNvSpPr/>
              <p:nvPr/>
            </p:nvSpPr>
            <p:spPr>
              <a:xfrm>
                <a:off x="2950696" y="4846320"/>
                <a:ext cx="904239" cy="1828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ight Brace 10">
                <a:extLst>
                  <a:ext uri="{FF2B5EF4-FFF2-40B4-BE49-F238E27FC236}">
                    <a16:creationId xmlns:a16="http://schemas.microsoft.com/office/drawing/2014/main" id="{AF19D896-BD5C-B54E-97EB-9130022CC122}"/>
                  </a:ext>
                </a:extLst>
              </p:cNvPr>
              <p:cNvSpPr/>
              <p:nvPr/>
            </p:nvSpPr>
            <p:spPr>
              <a:xfrm>
                <a:off x="3901204" y="4170166"/>
                <a:ext cx="112584" cy="676154"/>
              </a:xfrm>
              <a:prstGeom prst="rightBrace">
                <a:avLst>
                  <a:gd name="adj1" fmla="val 39503"/>
                  <a:gd name="adj2" fmla="val 52917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1077AE8-04AC-4D42-89F0-23CA6B715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37663" y="4742199"/>
                <a:ext cx="470415" cy="36961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A23228C-33B9-AA47-BAE0-C8D5D6C08B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13788" y="4296379"/>
                <a:ext cx="861018" cy="574012"/>
              </a:xfrm>
              <a:prstGeom prst="rect">
                <a:avLst/>
              </a:prstGeom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B3E19E-7A96-DC48-B69F-FC33A12883C1}"/>
              </a:ext>
            </a:extLst>
          </p:cNvPr>
          <p:cNvGrpSpPr/>
          <p:nvPr/>
        </p:nvGrpSpPr>
        <p:grpSpPr>
          <a:xfrm>
            <a:off x="6216658" y="3023979"/>
            <a:ext cx="2937139" cy="1952257"/>
            <a:chOff x="5654798" y="2847709"/>
            <a:chExt cx="2937139" cy="195225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71ADC7-F0E9-2842-AAC5-28A883FED1DF}"/>
                </a:ext>
              </a:extLst>
            </p:cNvPr>
            <p:cNvSpPr txBox="1"/>
            <p:nvPr/>
          </p:nvSpPr>
          <p:spPr>
            <a:xfrm>
              <a:off x="6599163" y="4399856"/>
              <a:ext cx="773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Item i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99779DF-A8C3-1A41-8059-4F68332B199D}"/>
                </a:ext>
              </a:extLst>
            </p:cNvPr>
            <p:cNvSpPr/>
            <p:nvPr/>
          </p:nvSpPr>
          <p:spPr>
            <a:xfrm>
              <a:off x="6537203" y="2847710"/>
              <a:ext cx="912409" cy="15351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CFFAE3B-8798-434A-9847-5DDE787D1860}"/>
                </a:ext>
              </a:extLst>
            </p:cNvPr>
            <p:cNvSpPr/>
            <p:nvPr/>
          </p:nvSpPr>
          <p:spPr>
            <a:xfrm>
              <a:off x="6545373" y="3523863"/>
              <a:ext cx="904239" cy="18288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8FC5EA8F-37BC-7240-821F-0BF46816D1D2}"/>
                </a:ext>
              </a:extLst>
            </p:cNvPr>
            <p:cNvSpPr/>
            <p:nvPr/>
          </p:nvSpPr>
          <p:spPr>
            <a:xfrm>
              <a:off x="7495881" y="2847709"/>
              <a:ext cx="112584" cy="676154"/>
            </a:xfrm>
            <a:prstGeom prst="rightBrace">
              <a:avLst>
                <a:gd name="adj1" fmla="val 39503"/>
                <a:gd name="adj2" fmla="val 52917"/>
              </a:avLst>
            </a:prstGeom>
            <a:ln>
              <a:solidFill>
                <a:schemeClr val="accent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6182819-66A0-9340-B99F-38A54F6EA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4798" y="3414048"/>
              <a:ext cx="754063" cy="381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4F23218-9594-F74A-B52B-88E74ED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1471" y="2918925"/>
              <a:ext cx="920466" cy="57188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033FCD-CBD3-B046-AF1B-DE253E3A024C}"/>
              </a:ext>
            </a:extLst>
          </p:cNvPr>
          <p:cNvGrpSpPr/>
          <p:nvPr/>
        </p:nvGrpSpPr>
        <p:grpSpPr>
          <a:xfrm>
            <a:off x="4692299" y="3023979"/>
            <a:ext cx="2303245" cy="1501646"/>
            <a:chOff x="4413814" y="3849534"/>
            <a:chExt cx="2303245" cy="1501646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0044739-548B-DB44-ABF7-72E3ECDB0F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2319" y="3849534"/>
              <a:ext cx="2234740" cy="12032"/>
            </a:xfrm>
            <a:prstGeom prst="straightConnector1">
              <a:avLst/>
            </a:prstGeom>
            <a:ln w="19050">
              <a:solidFill>
                <a:srgbClr val="0000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CF51C24-4A8A-B641-AEC0-E4F6398F1A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3814" y="5351180"/>
              <a:ext cx="2303245" cy="0"/>
            </a:xfrm>
            <a:prstGeom prst="straightConnector1">
              <a:avLst/>
            </a:prstGeom>
            <a:ln w="19050">
              <a:solidFill>
                <a:srgbClr val="0000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4" descr="See the source image">
            <a:extLst>
              <a:ext uri="{FF2B5EF4-FFF2-40B4-BE49-F238E27FC236}">
                <a16:creationId xmlns:a16="http://schemas.microsoft.com/office/drawing/2014/main" id="{A7B53257-50C7-5348-99AE-6323D1BC9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82" y="5035503"/>
            <a:ext cx="653012" cy="64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93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902FB-CFDB-D34A-AB1D-127E0D2BE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a reject contribute?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9C8FB-B589-404A-839C-3A51C50E4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the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DDC56-C193-6345-910B-A7AF28BF9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Insights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A740A-F8E2-F04F-9B4F-AC7950034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14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A51AEF-124D-D947-ADCF-5B573F4F6E7B}"/>
              </a:ext>
            </a:extLst>
          </p:cNvPr>
          <p:cNvGrpSpPr/>
          <p:nvPr/>
        </p:nvGrpSpPr>
        <p:grpSpPr>
          <a:xfrm>
            <a:off x="3011022" y="2650945"/>
            <a:ext cx="5505068" cy="2693258"/>
            <a:chOff x="4123087" y="3560670"/>
            <a:chExt cx="5505068" cy="2693258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37AF177-70E4-4945-A18B-FC25FED56A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3087" y="3560670"/>
              <a:ext cx="0" cy="2693257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48E1F64-19D8-EC46-BF52-901AFAE82B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3087" y="6253927"/>
              <a:ext cx="5505068" cy="1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C6EA6F-AD7B-A642-8D81-62E425CF1DDB}"/>
              </a:ext>
            </a:extLst>
          </p:cNvPr>
          <p:cNvGrpSpPr/>
          <p:nvPr/>
        </p:nvGrpSpPr>
        <p:grpSpPr>
          <a:xfrm>
            <a:off x="3038597" y="3064708"/>
            <a:ext cx="2464170" cy="2648543"/>
            <a:chOff x="2410636" y="4078259"/>
            <a:chExt cx="2464170" cy="264854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74505A-7C40-5D4B-8089-C2A1E2D49954}"/>
                </a:ext>
              </a:extLst>
            </p:cNvPr>
            <p:cNvSpPr txBox="1"/>
            <p:nvPr/>
          </p:nvSpPr>
          <p:spPr>
            <a:xfrm>
              <a:off x="3006453" y="6326692"/>
              <a:ext cx="773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Item i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E79FA72-17DC-584C-B0C1-0A12EB7B0D33}"/>
                </a:ext>
              </a:extLst>
            </p:cNvPr>
            <p:cNvGrpSpPr/>
            <p:nvPr/>
          </p:nvGrpSpPr>
          <p:grpSpPr>
            <a:xfrm>
              <a:off x="2410636" y="4078259"/>
              <a:ext cx="2464170" cy="941481"/>
              <a:chOff x="2410636" y="4078259"/>
              <a:chExt cx="2464170" cy="941481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1C6713C-A9E0-A545-9C8C-F78B7A87C59B}"/>
                  </a:ext>
                </a:extLst>
              </p:cNvPr>
              <p:cNvSpPr/>
              <p:nvPr/>
            </p:nvSpPr>
            <p:spPr>
              <a:xfrm>
                <a:off x="2942526" y="4170167"/>
                <a:ext cx="912409" cy="84957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F17A815-9B0C-E44A-BDEA-480992436FFB}"/>
                  </a:ext>
                </a:extLst>
              </p:cNvPr>
              <p:cNvSpPr/>
              <p:nvPr/>
            </p:nvSpPr>
            <p:spPr>
              <a:xfrm>
                <a:off x="2941171" y="4506282"/>
                <a:ext cx="904239" cy="1828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ight Brace 16">
                <a:extLst>
                  <a:ext uri="{FF2B5EF4-FFF2-40B4-BE49-F238E27FC236}">
                    <a16:creationId xmlns:a16="http://schemas.microsoft.com/office/drawing/2014/main" id="{5FE019A5-25E5-FF4B-BBB0-40AC4DAA0067}"/>
                  </a:ext>
                </a:extLst>
              </p:cNvPr>
              <p:cNvSpPr/>
              <p:nvPr/>
            </p:nvSpPr>
            <p:spPr>
              <a:xfrm>
                <a:off x="3901204" y="4170166"/>
                <a:ext cx="110051" cy="429164"/>
              </a:xfrm>
              <a:prstGeom prst="rightBrace">
                <a:avLst>
                  <a:gd name="adj1" fmla="val 39503"/>
                  <a:gd name="adj2" fmla="val 52917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52C7F7C-6C49-4043-9708-2D43C55A6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10636" y="4395177"/>
                <a:ext cx="470415" cy="36961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998E43A-8358-944E-A7B9-2127F7E470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13788" y="4078259"/>
                <a:ext cx="861018" cy="574012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5AC1D65-865B-8147-B334-395802AF19FA}"/>
              </a:ext>
            </a:extLst>
          </p:cNvPr>
          <p:cNvGrpSpPr/>
          <p:nvPr/>
        </p:nvGrpSpPr>
        <p:grpSpPr>
          <a:xfrm>
            <a:off x="6848882" y="4477618"/>
            <a:ext cx="2606588" cy="1235633"/>
            <a:chOff x="6220921" y="5491169"/>
            <a:chExt cx="2606588" cy="123563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163CF2E-CCDB-544E-9A4D-82F7C6E980EE}"/>
                </a:ext>
              </a:extLst>
            </p:cNvPr>
            <p:cNvSpPr txBox="1"/>
            <p:nvPr/>
          </p:nvSpPr>
          <p:spPr>
            <a:xfrm>
              <a:off x="6765107" y="6326692"/>
              <a:ext cx="8313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Item k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10C47A-47AE-3443-936C-20B28FA7C64B}"/>
                </a:ext>
              </a:extLst>
            </p:cNvPr>
            <p:cNvGrpSpPr/>
            <p:nvPr/>
          </p:nvGrpSpPr>
          <p:grpSpPr>
            <a:xfrm>
              <a:off x="6220921" y="5491169"/>
              <a:ext cx="2606588" cy="725390"/>
              <a:chOff x="6220921" y="5491169"/>
              <a:chExt cx="2606588" cy="72539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D2A74EC-1F47-6C40-B93A-52AE4C7B5F2A}"/>
                  </a:ext>
                </a:extLst>
              </p:cNvPr>
              <p:cNvSpPr/>
              <p:nvPr/>
            </p:nvSpPr>
            <p:spPr>
              <a:xfrm>
                <a:off x="6725949" y="5676875"/>
                <a:ext cx="912409" cy="5396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46F3AFE-858E-5C4F-8D63-6E248E53A75A}"/>
                  </a:ext>
                </a:extLst>
              </p:cNvPr>
              <p:cNvSpPr/>
              <p:nvPr/>
            </p:nvSpPr>
            <p:spPr>
              <a:xfrm>
                <a:off x="6724594" y="5860002"/>
                <a:ext cx="912409" cy="1828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0EE4EB4-ED93-F04C-AFB2-CCFE015B26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20921" y="5781270"/>
                <a:ext cx="465513" cy="365760"/>
              </a:xfrm>
              <a:prstGeom prst="rect">
                <a:avLst/>
              </a:prstGeom>
            </p:spPr>
          </p:pic>
          <p:sp>
            <p:nvSpPr>
              <p:cNvPr id="26" name="Right Brace 25">
                <a:extLst>
                  <a:ext uri="{FF2B5EF4-FFF2-40B4-BE49-F238E27FC236}">
                    <a16:creationId xmlns:a16="http://schemas.microsoft.com/office/drawing/2014/main" id="{5D206AA4-CFBB-EB4D-966C-3E7432A653CD}"/>
                  </a:ext>
                </a:extLst>
              </p:cNvPr>
              <p:cNvSpPr/>
              <p:nvPr/>
            </p:nvSpPr>
            <p:spPr>
              <a:xfrm>
                <a:off x="7682307" y="5676875"/>
                <a:ext cx="64332" cy="285738"/>
              </a:xfrm>
              <a:prstGeom prst="rightBrace">
                <a:avLst>
                  <a:gd name="adj1" fmla="val 39503"/>
                  <a:gd name="adj2" fmla="val 52917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EAC1022-1773-6A48-8532-72454A4D24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97717" y="5491169"/>
                <a:ext cx="1029792" cy="576072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E26A3DC-1692-A34C-8FE3-87900235E6CD}"/>
              </a:ext>
            </a:extLst>
          </p:cNvPr>
          <p:cNvGrpSpPr/>
          <p:nvPr/>
        </p:nvGrpSpPr>
        <p:grpSpPr>
          <a:xfrm>
            <a:off x="5282599" y="2796900"/>
            <a:ext cx="2568663" cy="2916351"/>
            <a:chOff x="4654638" y="3810451"/>
            <a:chExt cx="2568663" cy="291635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560E0E-50E2-2C49-BD77-D22C082F3BAF}"/>
                </a:ext>
              </a:extLst>
            </p:cNvPr>
            <p:cNvSpPr txBox="1"/>
            <p:nvPr/>
          </p:nvSpPr>
          <p:spPr>
            <a:xfrm>
              <a:off x="5246023" y="6326692"/>
              <a:ext cx="7768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Item j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21AAE70-02AF-EF47-ADF5-604F242988F9}"/>
                </a:ext>
              </a:extLst>
            </p:cNvPr>
            <p:cNvGrpSpPr/>
            <p:nvPr/>
          </p:nvGrpSpPr>
          <p:grpSpPr>
            <a:xfrm>
              <a:off x="4654638" y="3810451"/>
              <a:ext cx="2568663" cy="1720771"/>
              <a:chOff x="4654638" y="3810451"/>
              <a:chExt cx="2568663" cy="1720771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6C333806-83EC-C54F-9C1C-D461E99C01DA}"/>
                  </a:ext>
                </a:extLst>
              </p:cNvPr>
              <p:cNvGrpSpPr/>
              <p:nvPr/>
            </p:nvGrpSpPr>
            <p:grpSpPr>
              <a:xfrm>
                <a:off x="5180669" y="3810451"/>
                <a:ext cx="912409" cy="1720771"/>
                <a:chOff x="6078068" y="2078041"/>
                <a:chExt cx="1154624" cy="2177582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598250C2-39A4-0348-B4B3-3F93CE8DA99C}"/>
                    </a:ext>
                  </a:extLst>
                </p:cNvPr>
                <p:cNvSpPr/>
                <p:nvPr/>
              </p:nvSpPr>
              <p:spPr>
                <a:xfrm>
                  <a:off x="6078068" y="2078041"/>
                  <a:ext cx="1154624" cy="217758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B842F1F4-25E3-E446-A695-1FF66AAB4B5A}"/>
                    </a:ext>
                  </a:extLst>
                </p:cNvPr>
                <p:cNvSpPr/>
                <p:nvPr/>
              </p:nvSpPr>
              <p:spPr>
                <a:xfrm>
                  <a:off x="6084021" y="3081465"/>
                  <a:ext cx="1136618" cy="23142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Right Brace 34">
                <a:extLst>
                  <a:ext uri="{FF2B5EF4-FFF2-40B4-BE49-F238E27FC236}">
                    <a16:creationId xmlns:a16="http://schemas.microsoft.com/office/drawing/2014/main" id="{99F0FAE6-6F5F-AD4E-A05C-E99665D81AEE}"/>
                  </a:ext>
                </a:extLst>
              </p:cNvPr>
              <p:cNvSpPr/>
              <p:nvPr/>
            </p:nvSpPr>
            <p:spPr>
              <a:xfrm>
                <a:off x="6166842" y="3851566"/>
                <a:ext cx="113836" cy="837300"/>
              </a:xfrm>
              <a:prstGeom prst="rightBrace">
                <a:avLst>
                  <a:gd name="adj1" fmla="val 39503"/>
                  <a:gd name="adj2" fmla="val 52917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CEAED57E-1D1E-364F-AD00-030DF6F81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45477" y="3991128"/>
                <a:ext cx="877824" cy="576072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CAD67C7D-740A-1F4F-9E78-641A528E8B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54638" y="4530404"/>
                <a:ext cx="500120" cy="365760"/>
              </a:xfrm>
              <a:prstGeom prst="rect">
                <a:avLst/>
              </a:prstGeom>
            </p:spPr>
          </p:pic>
        </p:grpSp>
      </p:grpSp>
      <p:pic>
        <p:nvPicPr>
          <p:cNvPr id="40" name="Picture 4" descr="See the source image">
            <a:extLst>
              <a:ext uri="{FF2B5EF4-FFF2-40B4-BE49-F238E27FC236}">
                <a16:creationId xmlns:a16="http://schemas.microsoft.com/office/drawing/2014/main" id="{C6BF6D25-7B3E-874E-833E-B1017E261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52" y="5733394"/>
            <a:ext cx="653012" cy="64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172BC17-1CFF-4B48-B651-B28DB718C617}"/>
              </a:ext>
            </a:extLst>
          </p:cNvPr>
          <p:cNvCxnSpPr>
            <a:cxnSpLocks/>
          </p:cNvCxnSpPr>
          <p:nvPr/>
        </p:nvCxnSpPr>
        <p:spPr>
          <a:xfrm>
            <a:off x="3174124" y="4597222"/>
            <a:ext cx="5341966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0E553EE-9540-1B40-9348-D6F655426B68}"/>
              </a:ext>
            </a:extLst>
          </p:cNvPr>
          <p:cNvGrpSpPr/>
          <p:nvPr/>
        </p:nvGrpSpPr>
        <p:grpSpPr>
          <a:xfrm>
            <a:off x="7729069" y="3347962"/>
            <a:ext cx="4635965" cy="1189993"/>
            <a:chOff x="7729069" y="3347962"/>
            <a:chExt cx="4635965" cy="118999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98D1A61-3495-064B-AF11-44E97CFBAA53}"/>
                </a:ext>
              </a:extLst>
            </p:cNvPr>
            <p:cNvSpPr txBox="1"/>
            <p:nvPr/>
          </p:nvSpPr>
          <p:spPr>
            <a:xfrm>
              <a:off x="8200659" y="3347962"/>
              <a:ext cx="41643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There must be at least one item that is better than the recommended item in the user’s estimated confidence intervals!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D4E4770-AB1D-C142-A4AC-0212B3555A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9069" y="4031742"/>
              <a:ext cx="535895" cy="50621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5783D20-A362-A540-B273-DB65B640ABF7}"/>
              </a:ext>
            </a:extLst>
          </p:cNvPr>
          <p:cNvGrpSpPr/>
          <p:nvPr/>
        </p:nvGrpSpPr>
        <p:grpSpPr>
          <a:xfrm>
            <a:off x="3720092" y="2049921"/>
            <a:ext cx="3128790" cy="1014787"/>
            <a:chOff x="3720092" y="2049921"/>
            <a:chExt cx="3128790" cy="101478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3A476B5-F157-534D-B961-EFB7C81F5828}"/>
                </a:ext>
              </a:extLst>
            </p:cNvPr>
            <p:cNvSpPr txBox="1"/>
            <p:nvPr/>
          </p:nvSpPr>
          <p:spPr>
            <a:xfrm>
              <a:off x="3720092" y="2049921"/>
              <a:ext cx="31287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Not sure which one is better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000E598-8553-1843-A386-BEE24113F080}"/>
                </a:ext>
              </a:extLst>
            </p:cNvPr>
            <p:cNvCxnSpPr/>
            <p:nvPr/>
          </p:nvCxnSpPr>
          <p:spPr>
            <a:xfrm flipH="1">
              <a:off x="4252511" y="2419253"/>
              <a:ext cx="548089" cy="64545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6324E0C-D718-E047-9D44-E8A4C1E7FFE1}"/>
                </a:ext>
              </a:extLst>
            </p:cNvPr>
            <p:cNvCxnSpPr>
              <a:cxnSpLocks/>
            </p:cNvCxnSpPr>
            <p:nvPr/>
          </p:nvCxnSpPr>
          <p:spPr>
            <a:xfrm>
              <a:off x="5532659" y="2414371"/>
              <a:ext cx="455720" cy="31147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5BE95AE-1D4C-9B4D-8C18-F13A90BC7629}"/>
              </a:ext>
            </a:extLst>
          </p:cNvPr>
          <p:cNvGrpSpPr/>
          <p:nvPr/>
        </p:nvGrpSpPr>
        <p:grpSpPr>
          <a:xfrm>
            <a:off x="8516090" y="5203008"/>
            <a:ext cx="3200123" cy="902309"/>
            <a:chOff x="8516090" y="5203008"/>
            <a:chExt cx="3200123" cy="902309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86C84A7-A36F-6543-AD39-2502E7ABD7F8}"/>
                </a:ext>
              </a:extLst>
            </p:cNvPr>
            <p:cNvSpPr txBox="1"/>
            <p:nvPr/>
          </p:nvSpPr>
          <p:spPr>
            <a:xfrm>
              <a:off x="9347471" y="5458986"/>
              <a:ext cx="23687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00B050"/>
                  </a:solidFill>
                </a:rPr>
                <a:t>Eliminate this one to reduce search space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6D8F371-3BCC-1243-96C9-774A825CB6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16090" y="5203008"/>
              <a:ext cx="831381" cy="3101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913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166BE0B-7F33-CC4B-AC1A-910EE2903058}"/>
              </a:ext>
            </a:extLst>
          </p:cNvPr>
          <p:cNvGrpSpPr/>
          <p:nvPr/>
        </p:nvGrpSpPr>
        <p:grpSpPr>
          <a:xfrm>
            <a:off x="3552613" y="1999129"/>
            <a:ext cx="4698957" cy="4354051"/>
            <a:chOff x="3767768" y="2010222"/>
            <a:chExt cx="4693186" cy="4342958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FBBAD6A6-682E-AA4A-B13B-904734392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7768" y="2010222"/>
              <a:ext cx="4318612" cy="4318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AFB573-40D0-544A-AA43-F2FA578B36A0}"/>
                </a:ext>
              </a:extLst>
            </p:cNvPr>
            <p:cNvSpPr txBox="1"/>
            <p:nvPr/>
          </p:nvSpPr>
          <p:spPr>
            <a:xfrm>
              <a:off x="3899971" y="6076181"/>
              <a:ext cx="45609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Image credit: https://</a:t>
              </a:r>
              <a:r>
                <a:rPr lang="en-US" sz="1200" dirty="0" err="1"/>
                <a:t>en.wikipedia.org</a:t>
              </a:r>
              <a:r>
                <a:rPr lang="en-US" sz="1200" dirty="0"/>
                <a:t>/wiki/</a:t>
              </a:r>
              <a:r>
                <a:rPr lang="en-US" sz="1200" dirty="0" err="1"/>
                <a:t>Confidence_interval</a:t>
              </a:r>
              <a:endParaRPr lang="en-US" sz="12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18BC1B-67DC-A24A-A1E5-E8FBB33FE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can we confidently eliminate?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B275C-E2A7-C64A-B978-5D2422BD5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                       by increasing the number of acceptances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85578-E491-2A49-B8FD-5AAC99FEC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Insights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FC218-5D0B-4342-B805-BB2A9DEA8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04DDCE-45B7-9B4E-9042-508EF3DB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241" y="1731567"/>
            <a:ext cx="1834213" cy="39187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A7EB42E-32B9-7348-9C5C-4CE1D088861D}"/>
              </a:ext>
            </a:extLst>
          </p:cNvPr>
          <p:cNvGrpSpPr/>
          <p:nvPr/>
        </p:nvGrpSpPr>
        <p:grpSpPr>
          <a:xfrm>
            <a:off x="8138234" y="3793429"/>
            <a:ext cx="3067648" cy="646331"/>
            <a:chOff x="8615190" y="2296797"/>
            <a:chExt cx="3067648" cy="64633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3F4CF3F-10A1-8942-8332-CF18D1B5B9EF}"/>
                </a:ext>
              </a:extLst>
            </p:cNvPr>
            <p:cNvGrpSpPr/>
            <p:nvPr/>
          </p:nvGrpSpPr>
          <p:grpSpPr>
            <a:xfrm>
              <a:off x="8615190" y="2592173"/>
              <a:ext cx="457200" cy="91440"/>
              <a:chOff x="8615190" y="2565278"/>
              <a:chExt cx="457200" cy="9144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BCC460F-CB94-2046-9B4D-4E1926A89426}"/>
                  </a:ext>
                </a:extLst>
              </p:cNvPr>
              <p:cNvCxnSpPr/>
              <p:nvPr/>
            </p:nvCxnSpPr>
            <p:spPr>
              <a:xfrm>
                <a:off x="8615190" y="2610998"/>
                <a:ext cx="4572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F9B3B4A-F346-724A-9FF2-93A4D6BAAAE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68996">
                <a:off x="8798070" y="2565278"/>
                <a:ext cx="91440" cy="9144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A9C669-4792-BF44-912E-32058D3866D1}"/>
                </a:ext>
              </a:extLst>
            </p:cNvPr>
            <p:cNvSpPr txBox="1"/>
            <p:nvPr/>
          </p:nvSpPr>
          <p:spPr>
            <a:xfrm>
              <a:off x="9197198" y="2296797"/>
              <a:ext cx="248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Confidence interval does not contain true mean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E38D40-0299-4A44-A4DF-549E57DAA606}"/>
              </a:ext>
            </a:extLst>
          </p:cNvPr>
          <p:cNvGrpSpPr/>
          <p:nvPr/>
        </p:nvGrpSpPr>
        <p:grpSpPr>
          <a:xfrm>
            <a:off x="8138234" y="4547720"/>
            <a:ext cx="3354550" cy="646331"/>
            <a:chOff x="8641771" y="2964174"/>
            <a:chExt cx="3354550" cy="6463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F05F432-0D37-C140-BC27-0F6C4F4FC98E}"/>
                </a:ext>
              </a:extLst>
            </p:cNvPr>
            <p:cNvGrpSpPr/>
            <p:nvPr/>
          </p:nvGrpSpPr>
          <p:grpSpPr>
            <a:xfrm>
              <a:off x="8641771" y="3257649"/>
              <a:ext cx="457200" cy="91440"/>
              <a:chOff x="8641771" y="3150069"/>
              <a:chExt cx="457200" cy="91440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5E5809B-A727-D245-BB30-2D637AFD4C3E}"/>
                  </a:ext>
                </a:extLst>
              </p:cNvPr>
              <p:cNvCxnSpPr/>
              <p:nvPr/>
            </p:nvCxnSpPr>
            <p:spPr>
              <a:xfrm>
                <a:off x="8641771" y="3195789"/>
                <a:ext cx="4572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DA5D9B0-8BE5-5E48-9B89-A150F9B6930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68996">
                <a:off x="8824651" y="3150069"/>
                <a:ext cx="91440" cy="91440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CFEEE3-3750-5C4D-96DB-8C2155BBF8B0}"/>
                </a:ext>
              </a:extLst>
            </p:cNvPr>
            <p:cNvSpPr txBox="1"/>
            <p:nvPr/>
          </p:nvSpPr>
          <p:spPr>
            <a:xfrm>
              <a:off x="9224092" y="2964174"/>
              <a:ext cx="2772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Confidence interval contains true mean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E3D20C0-AF44-B34E-BC07-4A2B01131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118" y="2017059"/>
            <a:ext cx="331518" cy="30269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FA8B8BF-0089-0C41-AB59-94A44F277918}"/>
              </a:ext>
            </a:extLst>
          </p:cNvPr>
          <p:cNvSpPr txBox="1"/>
          <p:nvPr/>
        </p:nvSpPr>
        <p:spPr>
          <a:xfrm>
            <a:off x="8021592" y="2717803"/>
            <a:ext cx="2904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Possible situations a system might encounter about the user’s reward estimation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62EDA6-5EA4-FF4B-9CEB-8D0A213BE69A}"/>
              </a:ext>
            </a:extLst>
          </p:cNvPr>
          <p:cNvGrpSpPr/>
          <p:nvPr/>
        </p:nvGrpSpPr>
        <p:grpSpPr>
          <a:xfrm>
            <a:off x="7743787" y="5194051"/>
            <a:ext cx="4448213" cy="694575"/>
            <a:chOff x="7743787" y="5194051"/>
            <a:chExt cx="4448213" cy="69457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EBB9A19-2144-7A41-9286-878659BC18F3}"/>
                </a:ext>
              </a:extLst>
            </p:cNvPr>
            <p:cNvSpPr txBox="1"/>
            <p:nvPr/>
          </p:nvSpPr>
          <p:spPr>
            <a:xfrm>
              <a:off x="7743787" y="5519294"/>
              <a:ext cx="4448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We should only eliminate when this happens!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E7108E5-68DA-284E-A969-8693F65FA1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96489" y="5194051"/>
              <a:ext cx="0" cy="345201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DD6E0E1-4A37-CB4F-9630-2468B5B04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88" y="3938215"/>
            <a:ext cx="2829103" cy="7963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9BF1C7E-6DDE-B98A-2A8A-C425C586B6BB}"/>
              </a:ext>
            </a:extLst>
          </p:cNvPr>
          <p:cNvGrpSpPr/>
          <p:nvPr/>
        </p:nvGrpSpPr>
        <p:grpSpPr>
          <a:xfrm>
            <a:off x="277551" y="4844392"/>
            <a:ext cx="3295375" cy="674902"/>
            <a:chOff x="183260" y="4764374"/>
            <a:chExt cx="3295375" cy="67490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493EB5B-F70B-5290-3098-2F8B87C1B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344" y="5136176"/>
              <a:ext cx="3174291" cy="3031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64288D8-9432-2034-2B8C-20B5E30BF07D}"/>
                </a:ext>
              </a:extLst>
            </p:cNvPr>
            <p:cNvSpPr txBox="1"/>
            <p:nvPr/>
          </p:nvSpPr>
          <p:spPr>
            <a:xfrm>
              <a:off x="510688" y="4766905"/>
              <a:ext cx="2417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Reminder about the CI:</a:t>
              </a:r>
            </a:p>
          </p:txBody>
        </p:sp>
        <p:pic>
          <p:nvPicPr>
            <p:cNvPr id="5124" name="Picture 4" descr="3D bell icon, infographic and interface element for notification and  subscribtion button, sound signal web icon, doorbell, alert, message, time  reminder sign. Vector illustration 4141546 Vector Art at Vecteezy">
              <a:extLst>
                <a:ext uri="{FF2B5EF4-FFF2-40B4-BE49-F238E27FC236}">
                  <a16:creationId xmlns:a16="http://schemas.microsoft.com/office/drawing/2014/main" id="{D7303A24-8085-E72E-3C31-1008FE6E14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88" t="24198" r="26670" b="27799"/>
            <a:stretch/>
          </p:blipFill>
          <p:spPr bwMode="auto">
            <a:xfrm rot="782594">
              <a:off x="183260" y="4764374"/>
              <a:ext cx="299513" cy="30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999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00164-6446-9E40-8B57-1430D3E3E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two-phase elimination solution: BAIR </a:t>
            </a:r>
            <a:r>
              <a:rPr lang="en-US" baseline="30000" dirty="0"/>
              <a:t>[AAAI’22]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7721C-0B40-F546-BE3F-0083A74D7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Phase-1: sweep through the item space </a:t>
            </a:r>
          </a:p>
          <a:p>
            <a:pPr marL="687388" lvl="1" indent="-339725"/>
            <a:r>
              <a:rPr lang="en-US" dirty="0"/>
              <a:t>Prepare the user for accurate feedback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80AF6-E1F0-F04F-913E-8F3526031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65C63-D9E1-C844-BB65-2B5462E7C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2C79DE-8577-3D49-ABFC-BAB54F27F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294" y="2814917"/>
            <a:ext cx="7102108" cy="332229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006F11E-73F7-9643-A7D3-DAF961B7E67C}"/>
              </a:ext>
            </a:extLst>
          </p:cNvPr>
          <p:cNvGrpSpPr/>
          <p:nvPr/>
        </p:nvGrpSpPr>
        <p:grpSpPr>
          <a:xfrm>
            <a:off x="242047" y="3744134"/>
            <a:ext cx="2223247" cy="657537"/>
            <a:chOff x="242047" y="3744134"/>
            <a:chExt cx="2223247" cy="657537"/>
          </a:xfrm>
        </p:grpSpPr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62C32670-E2F7-254E-B390-FC78C8B4AEEA}"/>
                </a:ext>
              </a:extLst>
            </p:cNvPr>
            <p:cNvSpPr/>
            <p:nvPr/>
          </p:nvSpPr>
          <p:spPr>
            <a:xfrm>
              <a:off x="2250141" y="3747247"/>
              <a:ext cx="215153" cy="654424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9492BB-5BAF-524B-9D52-4B4FC2CAA1F2}"/>
                </a:ext>
              </a:extLst>
            </p:cNvPr>
            <p:cNvSpPr txBox="1"/>
            <p:nvPr/>
          </p:nvSpPr>
          <p:spPr>
            <a:xfrm>
              <a:off x="242047" y="3744134"/>
              <a:ext cx="22232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Breadth-first sweep for initialization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B06BBD-E075-484D-9F1F-FEC7C9EDB55D}"/>
              </a:ext>
            </a:extLst>
          </p:cNvPr>
          <p:cNvGrpSpPr/>
          <p:nvPr/>
        </p:nvGrpSpPr>
        <p:grpSpPr>
          <a:xfrm>
            <a:off x="251013" y="4476064"/>
            <a:ext cx="2312894" cy="1162736"/>
            <a:chOff x="251013" y="4476064"/>
            <a:chExt cx="2312894" cy="1162736"/>
          </a:xfrm>
        </p:grpSpPr>
        <p:sp>
          <p:nvSpPr>
            <p:cNvPr id="10" name="Left Brace 9">
              <a:extLst>
                <a:ext uri="{FF2B5EF4-FFF2-40B4-BE49-F238E27FC236}">
                  <a16:creationId xmlns:a16="http://schemas.microsoft.com/office/drawing/2014/main" id="{D9C9644E-D1D9-0647-9175-FB144F683F10}"/>
                </a:ext>
              </a:extLst>
            </p:cNvPr>
            <p:cNvSpPr/>
            <p:nvPr/>
          </p:nvSpPr>
          <p:spPr>
            <a:xfrm>
              <a:off x="2250141" y="4476064"/>
              <a:ext cx="215153" cy="1162736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B1E719-7D65-8E44-8520-F63657DE35D6}"/>
                </a:ext>
              </a:extLst>
            </p:cNvPr>
            <p:cNvSpPr txBox="1"/>
            <p:nvPr/>
          </p:nvSpPr>
          <p:spPr>
            <a:xfrm>
              <a:off x="251013" y="4865061"/>
              <a:ext cx="23128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Depth-first sweep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BFACA17-8F08-EB72-4939-483FE9CC1469}"/>
              </a:ext>
            </a:extLst>
          </p:cNvPr>
          <p:cNvSpPr txBox="1"/>
          <p:nvPr/>
        </p:nvSpPr>
        <p:spPr>
          <a:xfrm>
            <a:off x="8359586" y="4584723"/>
            <a:ext cx="3164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Goal: to collect enough number of total acceptances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B61C431-5583-2950-C875-AF10F060AA3B}"/>
              </a:ext>
            </a:extLst>
          </p:cNvPr>
          <p:cNvGrpSpPr/>
          <p:nvPr/>
        </p:nvGrpSpPr>
        <p:grpSpPr>
          <a:xfrm>
            <a:off x="5197035" y="4109184"/>
            <a:ext cx="3162551" cy="1674821"/>
            <a:chOff x="5197035" y="4109184"/>
            <a:chExt cx="3162551" cy="16748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CD2715-1391-E1F1-DF6B-E32716FFB137}"/>
                </a:ext>
              </a:extLst>
            </p:cNvPr>
            <p:cNvSpPr/>
            <p:nvPr/>
          </p:nvSpPr>
          <p:spPr>
            <a:xfrm>
              <a:off x="6458675" y="4109184"/>
              <a:ext cx="706055" cy="40160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82C850-C111-132D-DD9C-62D4A6CBB141}"/>
                </a:ext>
              </a:extLst>
            </p:cNvPr>
            <p:cNvSpPr/>
            <p:nvPr/>
          </p:nvSpPr>
          <p:spPr>
            <a:xfrm>
              <a:off x="5197035" y="5382400"/>
              <a:ext cx="706055" cy="40160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2EA3F3B-FABF-DCC0-B313-C895F59093A0}"/>
                </a:ext>
              </a:extLst>
            </p:cNvPr>
            <p:cNvCxnSpPr/>
            <p:nvPr/>
          </p:nvCxnSpPr>
          <p:spPr>
            <a:xfrm>
              <a:off x="7338349" y="4390465"/>
              <a:ext cx="1021237" cy="47459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AD0A99E-8285-5C49-A4FB-458D8ED401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3611" y="5009306"/>
              <a:ext cx="2315975" cy="62949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17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00164-6446-9E40-8B57-1430D3E3E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two-phase elimination solution: BAIR </a:t>
            </a:r>
            <a:r>
              <a:rPr lang="en-US" baseline="30000" dirty="0"/>
              <a:t>[AAAI’22]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7721C-0B40-F546-BE3F-0083A74D7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Phase-2: eliminate the sub-optimal items</a:t>
            </a:r>
          </a:p>
          <a:p>
            <a:pPr marL="687388" lvl="1" indent="-339725"/>
            <a:r>
              <a:rPr lang="en-US" dirty="0"/>
              <a:t>Exploit user feedback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80AF6-E1F0-F04F-913E-8F3526031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65C63-D9E1-C844-BB65-2B5462E7C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3542F0-7A8B-2C46-8109-205F82B05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153" y="2956664"/>
            <a:ext cx="5223808" cy="199135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B73AC3D-6508-4042-AD12-7FA9E8028874}"/>
              </a:ext>
            </a:extLst>
          </p:cNvPr>
          <p:cNvGrpSpPr/>
          <p:nvPr/>
        </p:nvGrpSpPr>
        <p:grpSpPr>
          <a:xfrm>
            <a:off x="155956" y="4177553"/>
            <a:ext cx="3483715" cy="646331"/>
            <a:chOff x="155956" y="4177553"/>
            <a:chExt cx="3483715" cy="6463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0ADD12-1158-564D-9792-5F35276FA714}"/>
                </a:ext>
              </a:extLst>
            </p:cNvPr>
            <p:cNvSpPr txBox="1"/>
            <p:nvPr/>
          </p:nvSpPr>
          <p:spPr>
            <a:xfrm>
              <a:off x="155956" y="4177553"/>
              <a:ext cx="3119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Once reject, it is confirmed to be worse than something else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EC888F4-1F89-5840-8630-283268B98BFC}"/>
                </a:ext>
              </a:extLst>
            </p:cNvPr>
            <p:cNvCxnSpPr/>
            <p:nvPr/>
          </p:nvCxnSpPr>
          <p:spPr>
            <a:xfrm>
              <a:off x="3110753" y="4500718"/>
              <a:ext cx="52891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5A795C-1A73-868C-B489-4BA3883FB49B}"/>
              </a:ext>
            </a:extLst>
          </p:cNvPr>
          <p:cNvGrpSpPr/>
          <p:nvPr/>
        </p:nvGrpSpPr>
        <p:grpSpPr>
          <a:xfrm>
            <a:off x="3639671" y="5187583"/>
            <a:ext cx="5233648" cy="1141251"/>
            <a:chOff x="3639671" y="5187583"/>
            <a:chExt cx="5233648" cy="114125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4827DD-9B4E-0770-7A49-95024D8841EA}"/>
                </a:ext>
              </a:extLst>
            </p:cNvPr>
            <p:cNvSpPr txBox="1"/>
            <p:nvPr/>
          </p:nvSpPr>
          <p:spPr>
            <a:xfrm>
              <a:off x="3639671" y="5187583"/>
              <a:ext cx="5233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Now the confidence interval is accurate enough: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0A5629F-DCA2-F1DF-BADE-11CBEB464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0505" y="5532494"/>
              <a:ext cx="2829103" cy="79634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B7757C-A92D-9C03-3915-EF2BBB5B51EF}"/>
              </a:ext>
            </a:extLst>
          </p:cNvPr>
          <p:cNvGrpSpPr/>
          <p:nvPr/>
        </p:nvGrpSpPr>
        <p:grpSpPr>
          <a:xfrm>
            <a:off x="5742329" y="3618703"/>
            <a:ext cx="4354633" cy="474326"/>
            <a:chOff x="6477000" y="3607817"/>
            <a:chExt cx="4354633" cy="47432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A44A91-3EF6-D2E7-AB12-8FEBAD2429EF}"/>
                </a:ext>
              </a:extLst>
            </p:cNvPr>
            <p:cNvSpPr txBox="1"/>
            <p:nvPr/>
          </p:nvSpPr>
          <p:spPr>
            <a:xfrm>
              <a:off x="7402286" y="3607817"/>
              <a:ext cx="34293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Start from the least explored one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816954-81EC-3A42-8939-76C19CEBE5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7000" y="3864428"/>
              <a:ext cx="925286" cy="2177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16BED-0B5D-2545-BE2C-ECBC44D5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C88AE-292B-D14A-8ADE-555CEAB77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Phase-1: sweep through the item space</a:t>
            </a:r>
          </a:p>
          <a:p>
            <a:pPr marL="687388" lvl="1" indent="-339725"/>
            <a:r>
              <a:rPr lang="en-US" dirty="0"/>
              <a:t>To collect a sufficient number of acceptances, while ensure a small number of rejections </a:t>
            </a:r>
          </a:p>
          <a:p>
            <a:pPr marL="887604" lvl="2" indent="-339725"/>
            <a:r>
              <a:rPr lang="en-US" dirty="0"/>
              <a:t>Sufficiency </a:t>
            </a:r>
          </a:p>
          <a:p>
            <a:pPr marL="887604" lvl="2" indent="-339725"/>
            <a:endParaRPr lang="en-US" sz="2000" dirty="0"/>
          </a:p>
          <a:p>
            <a:pPr marL="887604" lvl="2" indent="-339725"/>
            <a:endParaRPr lang="en-US" sz="2000" dirty="0"/>
          </a:p>
          <a:p>
            <a:pPr marL="887604" lvl="2" indent="-339725"/>
            <a:endParaRPr lang="en-US" sz="2000" dirty="0"/>
          </a:p>
          <a:p>
            <a:pPr marL="887604" lvl="2" indent="-339725"/>
            <a:endParaRPr lang="en-US" sz="2000" dirty="0"/>
          </a:p>
          <a:p>
            <a:pPr marL="887604" lvl="2" indent="-339725"/>
            <a:r>
              <a:rPr lang="en-US" dirty="0"/>
              <a:t>Number of rejections (mostly from this phase)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37513-02F1-194A-9BDD-4E384BD08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CFFBC-D68C-2441-84F2-660E8411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ACCBA0-F731-5847-BE0B-75F8B33B7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320660"/>
            <a:ext cx="6893859" cy="11308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A43C86-E73A-9745-97DF-9FC71E499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122400"/>
            <a:ext cx="6894576" cy="9562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883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16BED-0B5D-2545-BE2C-ECBC44D5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C88AE-292B-D14A-8ADE-555CEAB77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Phase-2: eliminate the sub-optimal items</a:t>
            </a:r>
          </a:p>
          <a:p>
            <a:pPr marL="687388" lvl="1" indent="-339725"/>
            <a:r>
              <a:rPr lang="en-US" dirty="0"/>
              <a:t>It terminates in finite steps, i.e., we can find the best item in finite steps</a:t>
            </a:r>
          </a:p>
          <a:p>
            <a:pPr marL="887604" lvl="2" indent="-339725"/>
            <a:endParaRPr lang="en-US" sz="2000" dirty="0"/>
          </a:p>
          <a:p>
            <a:pPr marL="887604" lvl="2" indent="-339725"/>
            <a:endParaRPr lang="en-US" sz="2000" dirty="0"/>
          </a:p>
          <a:p>
            <a:pPr marL="887604" lvl="2" indent="-339725"/>
            <a:endParaRPr lang="en-US" sz="2000" dirty="0"/>
          </a:p>
          <a:p>
            <a:pPr marL="887604" lvl="2" indent="-339725"/>
            <a:endParaRPr lang="en-US" sz="2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37513-02F1-194A-9BDD-4E384BD08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CFFBC-D68C-2441-84F2-660E8411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28DD58-DB6C-A145-9602-1D8D0F2D5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862" y="3162674"/>
            <a:ext cx="7017497" cy="110242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6482566-7E91-1248-B90C-8816DFC172C3}"/>
              </a:ext>
            </a:extLst>
          </p:cNvPr>
          <p:cNvGrpSpPr/>
          <p:nvPr/>
        </p:nvGrpSpPr>
        <p:grpSpPr>
          <a:xfrm>
            <a:off x="2635624" y="4123765"/>
            <a:ext cx="4621679" cy="1095549"/>
            <a:chOff x="2635624" y="4123765"/>
            <a:chExt cx="4621679" cy="109554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61C7840-6E08-404E-88FB-C6BDEE86C606}"/>
                </a:ext>
              </a:extLst>
            </p:cNvPr>
            <p:cNvGrpSpPr/>
            <p:nvPr/>
          </p:nvGrpSpPr>
          <p:grpSpPr>
            <a:xfrm>
              <a:off x="2635624" y="4123765"/>
              <a:ext cx="3460376" cy="677892"/>
              <a:chOff x="2635624" y="4123765"/>
              <a:chExt cx="3460376" cy="67789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D8A83E-CEC2-3E47-8636-0B38AE96DECC}"/>
                  </a:ext>
                </a:extLst>
              </p:cNvPr>
              <p:cNvSpPr txBox="1"/>
              <p:nvPr/>
            </p:nvSpPr>
            <p:spPr>
              <a:xfrm>
                <a:off x="2635624" y="4432325"/>
                <a:ext cx="34603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Gap between items’ true rewards: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A3E5EE34-24EC-354B-A9ED-57461C4718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95482" y="4123765"/>
                <a:ext cx="98612" cy="30856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280B6B3-A99F-0D4E-B6D4-4E812D5D1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0600" y="4860924"/>
              <a:ext cx="2456703" cy="35839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D5E378F-BED7-6848-95FD-4873BDF1084C}"/>
              </a:ext>
            </a:extLst>
          </p:cNvPr>
          <p:cNvGrpSpPr/>
          <p:nvPr/>
        </p:nvGrpSpPr>
        <p:grpSpPr>
          <a:xfrm>
            <a:off x="4962941" y="5173030"/>
            <a:ext cx="688328" cy="607381"/>
            <a:chOff x="4962941" y="5173030"/>
            <a:chExt cx="688328" cy="60738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51FDBF2-CC3C-2F42-A2B5-DF2B68C8C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1056" y="5422021"/>
              <a:ext cx="403900" cy="358390"/>
            </a:xfrm>
            <a:prstGeom prst="rect">
              <a:avLst/>
            </a:prstGeom>
          </p:spPr>
        </p:pic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21994B67-688F-8541-9735-38ED306DD30D}"/>
                </a:ext>
              </a:extLst>
            </p:cNvPr>
            <p:cNvSpPr/>
            <p:nvPr/>
          </p:nvSpPr>
          <p:spPr>
            <a:xfrm rot="16200000">
              <a:off x="5181599" y="4954372"/>
              <a:ext cx="251012" cy="688328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219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</a:t>
            </a:r>
            <a:r>
              <a:rPr lang="en-US" altLang="zh-CN" dirty="0"/>
              <a:t>s</a:t>
            </a:r>
            <a:r>
              <a:rPr lang="en-US" dirty="0"/>
              <a:t>ystems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Background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362" y="2551419"/>
            <a:ext cx="8229600" cy="3836684"/>
          </a:xfrm>
          <a:prstGeom prst="rect">
            <a:avLst/>
          </a:prstGeom>
        </p:spPr>
      </p:pic>
      <p:sp>
        <p:nvSpPr>
          <p:cNvPr id="10" name="Content Placeholder 6"/>
          <p:cNvSpPr>
            <a:spLocks noGrp="1"/>
          </p:cNvSpPr>
          <p:nvPr>
            <p:ph idx="1"/>
          </p:nvPr>
        </p:nvSpPr>
        <p:spPr>
          <a:xfrm>
            <a:off x="657224" y="1659467"/>
            <a:ext cx="10773157" cy="4585753"/>
          </a:xfrm>
        </p:spPr>
        <p:txBody>
          <a:bodyPr/>
          <a:lstStyle/>
          <a:p>
            <a:r>
              <a:rPr lang="en-US" dirty="0"/>
              <a:t>An indispensable component in modern information systems</a:t>
            </a:r>
          </a:p>
        </p:txBody>
      </p:sp>
    </p:spTree>
    <p:extLst>
      <p:ext uri="{BB962C8B-B14F-4D97-AF65-F5344CB8AC3E}">
        <p14:creationId xmlns:p14="http://schemas.microsoft.com/office/powerpoint/2010/main" val="53159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16BED-0B5D-2545-BE2C-ECBC44D5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C88AE-292B-D14A-8ADE-555CEAB77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Phase-2: eliminate the sub-optimal items</a:t>
            </a:r>
          </a:p>
          <a:p>
            <a:pPr marL="687388" lvl="1" indent="-339725"/>
            <a:r>
              <a:rPr lang="en-US" dirty="0"/>
              <a:t>It terminates in finite steps, i.e., we can find the best item in finite steps</a:t>
            </a:r>
          </a:p>
          <a:p>
            <a:pPr marL="687388" lvl="1" indent="-339725"/>
            <a:r>
              <a:rPr lang="en-US" dirty="0"/>
              <a:t>A detailed break-down</a:t>
            </a:r>
          </a:p>
          <a:p>
            <a:pPr marL="887604" lvl="2" indent="-339725"/>
            <a:endParaRPr lang="en-US" sz="2000" dirty="0"/>
          </a:p>
          <a:p>
            <a:pPr marL="887604" lvl="2" indent="-339725"/>
            <a:endParaRPr lang="en-US" sz="2000" dirty="0"/>
          </a:p>
          <a:p>
            <a:pPr marL="887604" lvl="2" indent="-339725"/>
            <a:endParaRPr lang="en-US" sz="2000" dirty="0"/>
          </a:p>
          <a:p>
            <a:pPr marL="887604" lvl="2" indent="-339725"/>
            <a:endParaRPr lang="en-US" sz="2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37513-02F1-194A-9BDD-4E384BD08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CFFBC-D68C-2441-84F2-660E8411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20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127B55-57F0-2D4B-B9FF-F445F253D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098" y="3168349"/>
            <a:ext cx="6939803" cy="12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3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B78A2-F506-3247-BFBA-ACE4DF700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bound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7F505-40D6-F347-9A6D-BE88D2151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Intrinsic difficulty when learning from a learning user’s revealed preferences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47663" lvl="1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EE1F6-5AFA-2948-851C-D10536BE0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D49070-41C6-524E-A692-2D584C010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BA9DA5-F278-8B4E-A570-FCE13F9E2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912" y="2801152"/>
            <a:ext cx="7010400" cy="17526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379199-DFCF-1848-877B-2F4F785D7C97}"/>
              </a:ext>
            </a:extLst>
          </p:cNvPr>
          <p:cNvGrpSpPr/>
          <p:nvPr/>
        </p:nvGrpSpPr>
        <p:grpSpPr>
          <a:xfrm>
            <a:off x="5373929" y="4878929"/>
            <a:ext cx="4417609" cy="895340"/>
            <a:chOff x="1352518" y="4697026"/>
            <a:chExt cx="4417609" cy="8953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5982A9F-6450-EC49-A53A-A09328D25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3288" y="5021253"/>
              <a:ext cx="1176839" cy="5711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11064F-058F-F64E-8157-1885496E1443}"/>
                </a:ext>
              </a:extLst>
            </p:cNvPr>
            <p:cNvSpPr txBox="1"/>
            <p:nvPr/>
          </p:nvSpPr>
          <p:spPr>
            <a:xfrm>
              <a:off x="1352518" y="4697026"/>
              <a:ext cx="35001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/>
                <a:t>Known result for best arm identification </a:t>
              </a:r>
              <a:r>
                <a:rPr lang="en-US" sz="2400" baseline="30000" dirty="0"/>
                <a:t>[CL16]</a:t>
              </a:r>
              <a:r>
                <a:rPr lang="en-US" sz="2400" dirty="0"/>
                <a:t>: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DCAAB9-B478-C448-AC97-B84F7553F512}"/>
              </a:ext>
            </a:extLst>
          </p:cNvPr>
          <p:cNvGrpSpPr/>
          <p:nvPr/>
        </p:nvGrpSpPr>
        <p:grpSpPr>
          <a:xfrm>
            <a:off x="1631288" y="4915007"/>
            <a:ext cx="2825164" cy="567051"/>
            <a:chOff x="6427692" y="4817958"/>
            <a:chExt cx="2825164" cy="5670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1802D4-AA52-2041-BD77-04BD08269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35059" y="4820341"/>
              <a:ext cx="1017797" cy="56466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CA3FF1-8FED-1043-9F75-0017D2F29BD0}"/>
                </a:ext>
              </a:extLst>
            </p:cNvPr>
            <p:cNvSpPr/>
            <p:nvPr/>
          </p:nvSpPr>
          <p:spPr>
            <a:xfrm>
              <a:off x="6427692" y="4817958"/>
              <a:ext cx="19293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36538" lvl="1" indent="-227013">
                <a:buFont typeface="Arial" panose="020B0604020202020204" pitchFamily="34" charset="0"/>
                <a:buChar char="•"/>
              </a:pPr>
              <a:r>
                <a:rPr lang="en-US" sz="2400" dirty="0"/>
                <a:t>Our results: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1ACA3F0-B7C3-4642-9DF5-8E7635212B8A}"/>
              </a:ext>
            </a:extLst>
          </p:cNvPr>
          <p:cNvSpPr txBox="1"/>
          <p:nvPr/>
        </p:nvSpPr>
        <p:spPr>
          <a:xfrm>
            <a:off x="4800600" y="4853451"/>
            <a:ext cx="1317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73528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C11C-1A19-9F43-8366-3738B6785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evaluations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8A8F5-3E8F-134C-9E43-A877A02E6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Simulation-based studies</a:t>
            </a:r>
          </a:p>
          <a:p>
            <a:pPr marL="687388" lvl="1" indent="-339725"/>
            <a:r>
              <a:rPr lang="en-US" dirty="0"/>
              <a:t>Sampling </a:t>
            </a:r>
          </a:p>
          <a:p>
            <a:pPr marL="687388" lvl="1" indent="-339725"/>
            <a:r>
              <a:rPr lang="en-US" dirty="0"/>
              <a:t>User hyper-parameters</a:t>
            </a:r>
          </a:p>
          <a:p>
            <a:pPr marL="285750" indent="-277813"/>
            <a:r>
              <a:rPr lang="en-US" dirty="0"/>
              <a:t> Baselines</a:t>
            </a:r>
          </a:p>
          <a:p>
            <a:pPr marL="687388" lvl="1" indent="-401638"/>
            <a:r>
              <a:rPr lang="en-US" dirty="0"/>
              <a:t>UNI: uniformly recommend every item and then output the one with the most acceptances in the end</a:t>
            </a:r>
          </a:p>
          <a:p>
            <a:pPr marL="687388" lvl="1" indent="-401638"/>
            <a:r>
              <a:rPr lang="en-US" dirty="0"/>
              <a:t>Track-and-stop (T&amp;S) </a:t>
            </a:r>
            <a:r>
              <a:rPr lang="en-US" baseline="30000" dirty="0"/>
              <a:t>[GK16]</a:t>
            </a:r>
            <a:r>
              <a:rPr lang="en-US" dirty="0"/>
              <a:t>: best known algorithm for best arm identification with fixed confidence interval</a:t>
            </a:r>
          </a:p>
          <a:p>
            <a:pPr marL="687388" lvl="1" indent="-401638"/>
            <a:r>
              <a:rPr lang="en-US" dirty="0"/>
              <a:t>EXP3 </a:t>
            </a:r>
            <a:r>
              <a:rPr lang="en-US" baseline="30000" dirty="0"/>
              <a:t>[Aue95]</a:t>
            </a:r>
            <a:r>
              <a:rPr lang="en-US" dirty="0"/>
              <a:t>: a well-known adversarial bandit algorithm, and we choose the item with the most acceptances as its final output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4DCC7-B6AE-1C4E-9FBD-3C0916328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1D90B8-2592-914D-B570-7DC4B0A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A001A-1F95-1041-9D7D-9A15BEA38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657" y="2145178"/>
            <a:ext cx="1590051" cy="400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85D6E8-D71A-E24A-A11A-15C69F682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953" y="2528046"/>
            <a:ext cx="2442959" cy="40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7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BD92F-E9FE-EE44-AE0E-259A6FC94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78ABB-2588-DC44-B557-C0AF4A900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4793A-9C68-9A4B-848A-D6D32AFA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44250A-47E9-2446-885A-720A1113A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73" y="1600200"/>
            <a:ext cx="7215453" cy="47582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656EBE-91BB-034B-9976-9EC2F34FE3B0}"/>
              </a:ext>
            </a:extLst>
          </p:cNvPr>
          <p:cNvSpPr/>
          <p:nvPr/>
        </p:nvSpPr>
        <p:spPr>
          <a:xfrm>
            <a:off x="7261412" y="1792941"/>
            <a:ext cx="591670" cy="46195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A7BEF0-60FB-0C4B-A953-A6D173FCA8A8}"/>
              </a:ext>
            </a:extLst>
          </p:cNvPr>
          <p:cNvSpPr/>
          <p:nvPr/>
        </p:nvSpPr>
        <p:spPr>
          <a:xfrm>
            <a:off x="9112056" y="1792941"/>
            <a:ext cx="591670" cy="181087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1B3EF9-0A70-B54B-A872-55B62F0C5E07}"/>
              </a:ext>
            </a:extLst>
          </p:cNvPr>
          <p:cNvSpPr/>
          <p:nvPr/>
        </p:nvSpPr>
        <p:spPr>
          <a:xfrm>
            <a:off x="9112056" y="3660186"/>
            <a:ext cx="591670" cy="27522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6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971EA-B992-4240-B813-DE939D615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results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D71795-9B9B-774F-B195-1C59464F2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Having a shorter Phase-1 preparation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9882B3-A64C-7C44-844A-0F392C0F8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7D114-213C-D94E-920B-7F715B6C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D4336B-791F-CB45-8F85-8D3C8CE70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458" y="2815694"/>
            <a:ext cx="8173980" cy="163976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3978EB-D404-5541-AE1F-FB632F3B02AF}"/>
              </a:ext>
            </a:extLst>
          </p:cNvPr>
          <p:cNvGrpSpPr/>
          <p:nvPr/>
        </p:nvGrpSpPr>
        <p:grpSpPr>
          <a:xfrm>
            <a:off x="9068043" y="3080371"/>
            <a:ext cx="1932327" cy="1744420"/>
            <a:chOff x="9068043" y="3080371"/>
            <a:chExt cx="1932327" cy="17444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E896B2-E905-824C-8C5D-D2D2FE86FE59}"/>
                </a:ext>
              </a:extLst>
            </p:cNvPr>
            <p:cNvSpPr txBox="1"/>
            <p:nvPr/>
          </p:nvSpPr>
          <p:spPr>
            <a:xfrm>
              <a:off x="9068043" y="4455459"/>
              <a:ext cx="1932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Clearly insufficient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E24ACF-1437-D945-8A69-EE2EEB9465BA}"/>
                </a:ext>
              </a:extLst>
            </p:cNvPr>
            <p:cNvSpPr/>
            <p:nvPr/>
          </p:nvSpPr>
          <p:spPr>
            <a:xfrm>
              <a:off x="9130798" y="3080371"/>
              <a:ext cx="680640" cy="137508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D0B83E-0870-954F-B9EE-B5BB61920C90}"/>
              </a:ext>
            </a:extLst>
          </p:cNvPr>
          <p:cNvGrpSpPr/>
          <p:nvPr/>
        </p:nvGrpSpPr>
        <p:grpSpPr>
          <a:xfrm>
            <a:off x="6172443" y="3080372"/>
            <a:ext cx="1932327" cy="1752711"/>
            <a:chOff x="6172443" y="3080372"/>
            <a:chExt cx="1932327" cy="17527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4C4993-FD46-3147-8A9F-820100C9608A}"/>
                </a:ext>
              </a:extLst>
            </p:cNvPr>
            <p:cNvSpPr txBox="1"/>
            <p:nvPr/>
          </p:nvSpPr>
          <p:spPr>
            <a:xfrm>
              <a:off x="6172443" y="4463751"/>
              <a:ext cx="1932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Provably sufficient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33C3691-8FF9-FD46-BDCD-6FA9038A7AE1}"/>
                </a:ext>
              </a:extLst>
            </p:cNvPr>
            <p:cNvSpPr/>
            <p:nvPr/>
          </p:nvSpPr>
          <p:spPr>
            <a:xfrm>
              <a:off x="6284258" y="3080372"/>
              <a:ext cx="1057835" cy="1375086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E268D1-8372-C542-AC16-BC2AE3F77660}"/>
              </a:ext>
            </a:extLst>
          </p:cNvPr>
          <p:cNvGrpSpPr/>
          <p:nvPr/>
        </p:nvGrpSpPr>
        <p:grpSpPr>
          <a:xfrm>
            <a:off x="3834436" y="3088665"/>
            <a:ext cx="1932327" cy="1744418"/>
            <a:chOff x="3834436" y="3088665"/>
            <a:chExt cx="1932327" cy="174441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4E4010-0291-9B41-86A1-56F831BEE2CF}"/>
                </a:ext>
              </a:extLst>
            </p:cNvPr>
            <p:cNvSpPr/>
            <p:nvPr/>
          </p:nvSpPr>
          <p:spPr>
            <a:xfrm>
              <a:off x="3925676" y="3088665"/>
              <a:ext cx="1614512" cy="1375086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752BAB-2EAC-B340-9A84-72DD0126D148}"/>
                </a:ext>
              </a:extLst>
            </p:cNvPr>
            <p:cNvSpPr txBox="1"/>
            <p:nvPr/>
          </p:nvSpPr>
          <p:spPr>
            <a:xfrm>
              <a:off x="3834436" y="4463751"/>
              <a:ext cx="1932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Possibly the choice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FC9-1DE2-1A41-A22B-03B0DCA44308}"/>
              </a:ext>
            </a:extLst>
          </p:cNvPr>
          <p:cNvSpPr txBox="1"/>
          <p:nvPr/>
        </p:nvSpPr>
        <p:spPr>
          <a:xfrm>
            <a:off x="4147576" y="5355375"/>
            <a:ext cx="4162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 important direction of future work!</a:t>
            </a:r>
          </a:p>
        </p:txBody>
      </p:sp>
    </p:spTree>
    <p:extLst>
      <p:ext uri="{BB962C8B-B14F-4D97-AF65-F5344CB8AC3E}">
        <p14:creationId xmlns:p14="http://schemas.microsoft.com/office/powerpoint/2010/main" val="25248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D3DED-208D-9543-8045-80CFA580A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7BE289-4ED4-6A4E-9516-A7636CC0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72213-FDD8-6B4D-8F37-EB615171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6480" y="2447871"/>
            <a:ext cx="10630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No longer assume a user is omniscient about the problem space, and naturally models </a:t>
            </a:r>
            <a:r>
              <a:rPr lang="en-US" altLang="zh-CN" sz="2800" b="1" dirty="0"/>
              <a:t>users’ learning behaviors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08528" y="3587471"/>
            <a:ext cx="10443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Proves </a:t>
            </a:r>
            <a:r>
              <a:rPr lang="en-US" altLang="zh-CN" sz="2800" b="1" dirty="0"/>
              <a:t>efficient</a:t>
            </a:r>
            <a:r>
              <a:rPr lang="en-US" altLang="zh-CN" sz="2800" dirty="0"/>
              <a:t> system-side learning is still possible and the </a:t>
            </a:r>
            <a:r>
              <a:rPr lang="en-US" altLang="zh-CN" sz="2800" b="1" dirty="0"/>
              <a:t>intrinsic difficulty</a:t>
            </a:r>
            <a:r>
              <a:rPr lang="en-US" altLang="zh-CN" sz="2800" dirty="0"/>
              <a:t> of learning in such a problem setting 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833716" y="1731648"/>
            <a:ext cx="10793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Learning from an explorative user’s revealed preferences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4353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Facing a more sophisticated user?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user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setup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26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057985" y="2211153"/>
            <a:ext cx="5542676" cy="858253"/>
            <a:chOff x="2753185" y="2261705"/>
            <a:chExt cx="5542676" cy="8582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3185" y="2482079"/>
              <a:ext cx="980688" cy="63787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3858" y="2451845"/>
              <a:ext cx="1010835" cy="6681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50" y="2478685"/>
              <a:ext cx="953921" cy="64127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888383" y="2261705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91620" y="3169725"/>
            <a:ext cx="5854284" cy="1344127"/>
            <a:chOff x="2586820" y="3220277"/>
            <a:chExt cx="5854284" cy="1344127"/>
          </a:xfrm>
        </p:grpSpPr>
        <p:pic>
          <p:nvPicPr>
            <p:cNvPr id="6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820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333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977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892800" y="3423479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pic>
        <p:nvPicPr>
          <p:cNvPr id="17" name="Picture 2" descr="mage result for robot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763" y="4920293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ntroller, emergency, escape, evacuate, lever, pull, push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405" y="5166281"/>
            <a:ext cx="543340" cy="5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6111273" y="6119362"/>
            <a:ext cx="2707757" cy="394801"/>
            <a:chOff x="2478347" y="5998069"/>
            <a:chExt cx="2707757" cy="39480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69972" y="6014768"/>
              <a:ext cx="1816132" cy="37810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478347" y="5998069"/>
              <a:ext cx="1634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History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61395" y="5096919"/>
            <a:ext cx="2210579" cy="742673"/>
            <a:chOff x="261395" y="5096919"/>
            <a:chExt cx="2210579" cy="742673"/>
          </a:xfrm>
        </p:grpSpPr>
        <p:sp>
          <p:nvSpPr>
            <p:cNvPr id="25" name="TextBox 24"/>
            <p:cNvSpPr txBox="1"/>
            <p:nvPr/>
          </p:nvSpPr>
          <p:spPr>
            <a:xfrm>
              <a:off x="261395" y="5096919"/>
              <a:ext cx="22105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Agent/learner/policy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0171" y="5502829"/>
              <a:ext cx="1125095" cy="33676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388730" y="2361343"/>
            <a:ext cx="1360556" cy="903983"/>
            <a:chOff x="388730" y="2500243"/>
            <a:chExt cx="1360556" cy="903983"/>
          </a:xfrm>
        </p:grpSpPr>
        <p:sp>
          <p:nvSpPr>
            <p:cNvPr id="24" name="TextBox 23"/>
            <p:cNvSpPr txBox="1"/>
            <p:nvPr/>
          </p:nvSpPr>
          <p:spPr>
            <a:xfrm>
              <a:off x="388730" y="2500243"/>
              <a:ext cx="12898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Reward distribution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5459" y="3095071"/>
              <a:ext cx="1303827" cy="30915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88730" y="3673308"/>
            <a:ext cx="12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Actions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0333" y="4045204"/>
            <a:ext cx="2434145" cy="34889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864CBB8-816C-F247-A0D0-AE732EE4A921}"/>
              </a:ext>
            </a:extLst>
          </p:cNvPr>
          <p:cNvGrpSpPr/>
          <p:nvPr/>
        </p:nvGrpSpPr>
        <p:grpSpPr>
          <a:xfrm>
            <a:off x="3108903" y="4937924"/>
            <a:ext cx="2154510" cy="663896"/>
            <a:chOff x="2999324" y="4905887"/>
            <a:chExt cx="2154510" cy="663896"/>
          </a:xfrm>
        </p:grpSpPr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7FE59326-AC2D-A446-9F63-E32F6DCF1720}"/>
                </a:ext>
              </a:extLst>
            </p:cNvPr>
            <p:cNvSpPr/>
            <p:nvPr/>
          </p:nvSpPr>
          <p:spPr>
            <a:xfrm>
              <a:off x="3181329" y="5242046"/>
              <a:ext cx="1422585" cy="3277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EF67E49-C51E-224D-9C11-CD02710AFF46}"/>
                </a:ext>
              </a:extLst>
            </p:cNvPr>
            <p:cNvSpPr txBox="1"/>
            <p:nvPr/>
          </p:nvSpPr>
          <p:spPr>
            <a:xfrm>
              <a:off x="2999324" y="4905887"/>
              <a:ext cx="2154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recommendation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003B5D-EA78-8247-8252-06A25E0CE154}"/>
              </a:ext>
            </a:extLst>
          </p:cNvPr>
          <p:cNvGrpSpPr/>
          <p:nvPr/>
        </p:nvGrpSpPr>
        <p:grpSpPr>
          <a:xfrm>
            <a:off x="5529198" y="4939431"/>
            <a:ext cx="1422585" cy="652697"/>
            <a:chOff x="3181329" y="4917086"/>
            <a:chExt cx="1422585" cy="652697"/>
          </a:xfrm>
        </p:grpSpPr>
        <p:sp>
          <p:nvSpPr>
            <p:cNvPr id="46" name="Right Arrow 45">
              <a:extLst>
                <a:ext uri="{FF2B5EF4-FFF2-40B4-BE49-F238E27FC236}">
                  <a16:creationId xmlns:a16="http://schemas.microsoft.com/office/drawing/2014/main" id="{1FCE92A0-9D2F-A244-AA78-6089B474CF62}"/>
                </a:ext>
              </a:extLst>
            </p:cNvPr>
            <p:cNvSpPr/>
            <p:nvPr/>
          </p:nvSpPr>
          <p:spPr>
            <a:xfrm rot="10800000">
              <a:off x="3181329" y="5242046"/>
              <a:ext cx="1422585" cy="3277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11E9653-ADC3-BB41-8C1B-DA19DDCDC42A}"/>
                </a:ext>
              </a:extLst>
            </p:cNvPr>
            <p:cNvSpPr txBox="1"/>
            <p:nvPr/>
          </p:nvSpPr>
          <p:spPr>
            <a:xfrm>
              <a:off x="3484214" y="4917086"/>
              <a:ext cx="9927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decision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E64F5EF-9645-C942-A861-554E78474E7C}"/>
              </a:ext>
            </a:extLst>
          </p:cNvPr>
          <p:cNvSpPr txBox="1"/>
          <p:nvPr/>
        </p:nvSpPr>
        <p:spPr>
          <a:xfrm>
            <a:off x="8730678" y="2356167"/>
            <a:ext cx="326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System’s goal: </a:t>
            </a:r>
            <a:r>
              <a:rPr lang="en-US" dirty="0"/>
              <a:t>identify the best arm for the user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24E3DFF-281E-1B45-93C8-0ED1442C6788}"/>
              </a:ext>
            </a:extLst>
          </p:cNvPr>
          <p:cNvGrpSpPr/>
          <p:nvPr/>
        </p:nvGrpSpPr>
        <p:grpSpPr>
          <a:xfrm>
            <a:off x="1473468" y="5912150"/>
            <a:ext cx="3543681" cy="383230"/>
            <a:chOff x="1332146" y="6326095"/>
            <a:chExt cx="3543681" cy="38323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15C3752-E672-FB41-80A7-E7FACC719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08487" y="6331223"/>
              <a:ext cx="2667340" cy="37810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BA68DE-296A-964A-84E0-057876EC8E0E}"/>
                </a:ext>
              </a:extLst>
            </p:cNvPr>
            <p:cNvSpPr txBox="1"/>
            <p:nvPr/>
          </p:nvSpPr>
          <p:spPr>
            <a:xfrm>
              <a:off x="1332146" y="6326095"/>
              <a:ext cx="19029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History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9213081-F9CA-DC49-9E2B-1780E72F750A}"/>
              </a:ext>
            </a:extLst>
          </p:cNvPr>
          <p:cNvSpPr txBox="1"/>
          <p:nvPr/>
        </p:nvSpPr>
        <p:spPr>
          <a:xfrm>
            <a:off x="1597789" y="6284466"/>
            <a:ext cx="407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Only observes the revealed preference</a:t>
            </a:r>
          </a:p>
        </p:txBody>
      </p:sp>
      <p:pic>
        <p:nvPicPr>
          <p:cNvPr id="1026" name="Picture 2" descr="How to Motivate Elementary School Students to Develop Writing Skills | by  Monica Gill | The Writing Cooperative">
            <a:extLst>
              <a:ext uri="{FF2B5EF4-FFF2-40B4-BE49-F238E27FC236}">
                <a16:creationId xmlns:a16="http://schemas.microsoft.com/office/drawing/2014/main" id="{0EA3926F-1C64-3F47-8DB4-88DD953B2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602" y="4921695"/>
            <a:ext cx="1511324" cy="10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229555A-0E60-D4EE-FF24-B9C945C09CD0}"/>
              </a:ext>
            </a:extLst>
          </p:cNvPr>
          <p:cNvSpPr txBox="1"/>
          <p:nvPr/>
        </p:nvSpPr>
        <p:spPr>
          <a:xfrm>
            <a:off x="8779525" y="5143085"/>
            <a:ext cx="326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User’s goal: </a:t>
            </a:r>
            <a:r>
              <a:rPr lang="en-US" u="sng" dirty="0"/>
              <a:t>no regret</a:t>
            </a:r>
            <a:r>
              <a:rPr lang="en-US" dirty="0"/>
              <a:t> about her past decisions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8FC2A5-60D6-691E-64FD-142A5BEFF3FB}"/>
              </a:ext>
            </a:extLst>
          </p:cNvPr>
          <p:cNvGrpSpPr/>
          <p:nvPr/>
        </p:nvGrpSpPr>
        <p:grpSpPr>
          <a:xfrm>
            <a:off x="2876650" y="4539762"/>
            <a:ext cx="5537310" cy="372387"/>
            <a:chOff x="2876650" y="4539762"/>
            <a:chExt cx="5537310" cy="372387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69F4A3B-CA87-1CA1-8B0A-E966161A6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6650" y="4581859"/>
              <a:ext cx="456689" cy="28231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94D83DD-CB61-DC8B-B493-AC6FAC75E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6235" y="4625256"/>
              <a:ext cx="448386" cy="274013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A4ADB0A-B52C-80E9-C000-629778CD6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4732" y="4638136"/>
              <a:ext cx="473296" cy="27401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8DA43EE-F8E5-A726-B839-311503999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6876" y="4550544"/>
              <a:ext cx="791342" cy="111413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A02EE50-1313-7B73-1E1A-C5D0B8D90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3112" y="4539762"/>
              <a:ext cx="782348" cy="11220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7E7F5E5-051B-C19D-E300-0E059165B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8724" y="4577222"/>
              <a:ext cx="775236" cy="112205"/>
            </a:xfrm>
            <a:prstGeom prst="rect">
              <a:avLst/>
            </a:prstGeom>
          </p:spPr>
        </p:pic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5B30E658-249F-695F-A50F-B391F900761B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75" y="4049068"/>
            <a:ext cx="2422203" cy="36962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26DF7B1-1548-EA50-2831-5CA17F605681}"/>
              </a:ext>
            </a:extLst>
          </p:cNvPr>
          <p:cNvSpPr txBox="1"/>
          <p:nvPr/>
        </p:nvSpPr>
        <p:spPr>
          <a:xfrm>
            <a:off x="8869870" y="3465706"/>
            <a:ext cx="3039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draws a more descriptive picture about the item space based on the </a:t>
            </a:r>
            <a:r>
              <a:rPr lang="en-US" b="1" dirty="0"/>
              <a:t>item features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C3D5633-6E9B-B961-88AF-2425FE45F2C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54853" y="6139434"/>
            <a:ext cx="2017494" cy="38731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A7C4DF7-D00C-9FDA-9B3F-59778BC2151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78596" y="5935124"/>
            <a:ext cx="2850318" cy="37810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6A6A54F-19C1-A777-0728-18478C17D5F0}"/>
              </a:ext>
            </a:extLst>
          </p:cNvPr>
          <p:cNvSpPr txBox="1"/>
          <p:nvPr/>
        </p:nvSpPr>
        <p:spPr>
          <a:xfrm>
            <a:off x="5930806" y="1599884"/>
            <a:ext cx="4873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a contextual setting</a:t>
            </a:r>
          </a:p>
        </p:txBody>
      </p:sp>
    </p:spTree>
    <p:extLst>
      <p:ext uri="{BB962C8B-B14F-4D97-AF65-F5344CB8AC3E}">
        <p14:creationId xmlns:p14="http://schemas.microsoft.com/office/powerpoint/2010/main" val="193174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6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D0EFDD-6CD7-978D-9DCE-5E7ED0013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 learning user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E9FE06-DD69-D5B8-E5A0-223C069EE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User’s estimation rule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4C908-5B0C-1236-5F80-F41972211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User</a:t>
            </a:r>
            <a:r>
              <a:rPr lang="zh-CN" altLang="en-US" dirty="0"/>
              <a:t> </a:t>
            </a:r>
            <a:r>
              <a:rPr lang="en-US" altLang="zh-CN" dirty="0"/>
              <a:t>behavior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41DB0-95A6-A8E1-7B7F-01ED31D17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FC5666-5E31-E450-2E76-0C664341F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904" y="2463120"/>
            <a:ext cx="2450592" cy="345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DE6AA8-3D41-91BD-F191-C2F5AECA0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904" y="2962290"/>
            <a:ext cx="2450592" cy="3514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FAFB67-4B55-9D3C-1852-462355F46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904" y="3467908"/>
            <a:ext cx="2450592" cy="35469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83862B2-6752-0B8E-E3B6-8892F7B98053}"/>
              </a:ext>
            </a:extLst>
          </p:cNvPr>
          <p:cNvGrpSpPr/>
          <p:nvPr/>
        </p:nvGrpSpPr>
        <p:grpSpPr>
          <a:xfrm>
            <a:off x="4400057" y="2405694"/>
            <a:ext cx="315074" cy="382101"/>
            <a:chOff x="6932150" y="2208925"/>
            <a:chExt cx="315074" cy="382101"/>
          </a:xfrm>
        </p:grpSpPr>
        <p:pic>
          <p:nvPicPr>
            <p:cNvPr id="12" name="Picture 2" descr="Free photo: Dollar sign - 3d, Investment, Jackpot - Free Download ...">
              <a:extLst>
                <a:ext uri="{FF2B5EF4-FFF2-40B4-BE49-F238E27FC236}">
                  <a16:creationId xmlns:a16="http://schemas.microsoft.com/office/drawing/2014/main" id="{46C04209-328E-BEF3-A88F-CB97BFA589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6932150" y="2208925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Free photo: Dollar sign - 3d, Investment, Jackpot - Free Download ...">
              <a:extLst>
                <a:ext uri="{FF2B5EF4-FFF2-40B4-BE49-F238E27FC236}">
                  <a16:creationId xmlns:a16="http://schemas.microsoft.com/office/drawing/2014/main" id="{4ECE9899-E7B2-DD23-643E-C8D769D00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6993994" y="2337028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Free photo: Dollar sign - 3d, Investment, Jackpot - Free Download ...">
              <a:extLst>
                <a:ext uri="{FF2B5EF4-FFF2-40B4-BE49-F238E27FC236}">
                  <a16:creationId xmlns:a16="http://schemas.microsoft.com/office/drawing/2014/main" id="{EC89C472-B5C5-EA4F-87C9-44EE094D51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7069089" y="2266351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 descr="Free photo: Dollar sign - 3d, Investment, Jackpot - Free Download ...">
            <a:extLst>
              <a:ext uri="{FF2B5EF4-FFF2-40B4-BE49-F238E27FC236}">
                <a16:creationId xmlns:a16="http://schemas.microsoft.com/office/drawing/2014/main" id="{10E3429D-A1E9-12A5-09FE-CD2444DB4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447928" y="2972140"/>
            <a:ext cx="178135" cy="2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F4E72D0-5D9D-EA14-6910-D9310A77B1E3}"/>
              </a:ext>
            </a:extLst>
          </p:cNvPr>
          <p:cNvGrpSpPr/>
          <p:nvPr/>
        </p:nvGrpSpPr>
        <p:grpSpPr>
          <a:xfrm>
            <a:off x="4311196" y="3343261"/>
            <a:ext cx="479544" cy="565015"/>
            <a:chOff x="9753261" y="4061100"/>
            <a:chExt cx="479544" cy="565015"/>
          </a:xfrm>
        </p:grpSpPr>
        <p:pic>
          <p:nvPicPr>
            <p:cNvPr id="18" name="Picture 2" descr="Free photo: Dollar sign - 3d, Investment, Jackpot - Free Download ...">
              <a:extLst>
                <a:ext uri="{FF2B5EF4-FFF2-40B4-BE49-F238E27FC236}">
                  <a16:creationId xmlns:a16="http://schemas.microsoft.com/office/drawing/2014/main" id="{A5F93791-692B-3C54-3449-32ED85068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9753261" y="4197714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Free photo: Dollar sign - 3d, Investment, Jackpot - Free Download ...">
              <a:extLst>
                <a:ext uri="{FF2B5EF4-FFF2-40B4-BE49-F238E27FC236}">
                  <a16:creationId xmlns:a16="http://schemas.microsoft.com/office/drawing/2014/main" id="{F3907371-1008-993A-6E88-D2071C6B1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9826680" y="4372117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Free photo: Dollar sign - 3d, Investment, Jackpot - Free Download ...">
              <a:extLst>
                <a:ext uri="{FF2B5EF4-FFF2-40B4-BE49-F238E27FC236}">
                  <a16:creationId xmlns:a16="http://schemas.microsoft.com/office/drawing/2014/main" id="{083AF005-78A9-7BC5-E6E7-BFB440CA0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9890200" y="4255140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Free photo: Dollar sign - 3d, Investment, Jackpot - Free Download ...">
              <a:extLst>
                <a:ext uri="{FF2B5EF4-FFF2-40B4-BE49-F238E27FC236}">
                  <a16:creationId xmlns:a16="http://schemas.microsoft.com/office/drawing/2014/main" id="{ADD9E0B6-675C-52C6-B4A3-7DEF81B460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9973169" y="4061100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Free photo: Dollar sign - 3d, Investment, Jackpot - Free Download ...">
              <a:extLst>
                <a:ext uri="{FF2B5EF4-FFF2-40B4-BE49-F238E27FC236}">
                  <a16:creationId xmlns:a16="http://schemas.microsoft.com/office/drawing/2014/main" id="{835E7271-CE77-0944-04EA-9DAE24802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10054670" y="4267163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D4F911E-5A59-6447-6981-2425A4D71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9395" y="4019391"/>
            <a:ext cx="2529305" cy="4855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D7A1E86-ECCC-A010-CF04-A3FC3F9B97DB}"/>
              </a:ext>
            </a:extLst>
          </p:cNvPr>
          <p:cNvGrpSpPr/>
          <p:nvPr/>
        </p:nvGrpSpPr>
        <p:grpSpPr>
          <a:xfrm>
            <a:off x="4953965" y="2513328"/>
            <a:ext cx="3865431" cy="1267949"/>
            <a:chOff x="4953965" y="2513328"/>
            <a:chExt cx="3865431" cy="126794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7F0CFC0-E266-967F-9525-FC770682E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86364" y="2913438"/>
              <a:ext cx="2121938" cy="50561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A746FB-CA80-F3BC-BE08-7C23009549EB}"/>
                </a:ext>
              </a:extLst>
            </p:cNvPr>
            <p:cNvSpPr txBox="1"/>
            <p:nvPr/>
          </p:nvSpPr>
          <p:spPr>
            <a:xfrm>
              <a:off x="5256305" y="2513328"/>
              <a:ext cx="35630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Linear reward assumption </a:t>
              </a:r>
              <a:r>
                <a:rPr lang="en-US" sz="2000" baseline="30000" dirty="0"/>
                <a:t>[APS11]</a:t>
              </a:r>
              <a:r>
                <a:rPr lang="en-US" sz="2000" dirty="0"/>
                <a:t>:</a:t>
              </a:r>
            </a:p>
          </p:txBody>
        </p:sp>
        <p:sp>
          <p:nvSpPr>
            <p:cNvPr id="28" name="Right Brace 27">
              <a:extLst>
                <a:ext uri="{FF2B5EF4-FFF2-40B4-BE49-F238E27FC236}">
                  <a16:creationId xmlns:a16="http://schemas.microsoft.com/office/drawing/2014/main" id="{079E74F1-9BD1-0821-2A03-1509439A5D24}"/>
                </a:ext>
              </a:extLst>
            </p:cNvPr>
            <p:cNvSpPr/>
            <p:nvPr/>
          </p:nvSpPr>
          <p:spPr>
            <a:xfrm>
              <a:off x="4953965" y="2532693"/>
              <a:ext cx="254643" cy="1248584"/>
            </a:xfrm>
            <a:prstGeom prst="righ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B4072F9-4784-ED98-F712-EAAD03272120}"/>
              </a:ext>
            </a:extLst>
          </p:cNvPr>
          <p:cNvGrpSpPr/>
          <p:nvPr/>
        </p:nvGrpSpPr>
        <p:grpSpPr>
          <a:xfrm>
            <a:off x="7118430" y="2913439"/>
            <a:ext cx="4139384" cy="505618"/>
            <a:chOff x="7118430" y="2913439"/>
            <a:chExt cx="4139384" cy="50561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DE84B18-5A30-C28D-549A-55BFE7D20BA3}"/>
                </a:ext>
              </a:extLst>
            </p:cNvPr>
            <p:cNvSpPr/>
            <p:nvPr/>
          </p:nvSpPr>
          <p:spPr>
            <a:xfrm>
              <a:off x="7118430" y="2913439"/>
              <a:ext cx="389872" cy="5056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1A66D7-235C-559D-DC31-CBF60DEF65D7}"/>
                </a:ext>
              </a:extLst>
            </p:cNvPr>
            <p:cNvSpPr txBox="1"/>
            <p:nvPr/>
          </p:nvSpPr>
          <p:spPr>
            <a:xfrm>
              <a:off x="7578434" y="2981581"/>
              <a:ext cx="3679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Unknown to both user and system!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0E970BC-F2E8-BE2C-CEFD-2D3EC04C3018}"/>
              </a:ext>
            </a:extLst>
          </p:cNvPr>
          <p:cNvGrpSpPr/>
          <p:nvPr/>
        </p:nvGrpSpPr>
        <p:grpSpPr>
          <a:xfrm>
            <a:off x="2443596" y="4611444"/>
            <a:ext cx="1836058" cy="854553"/>
            <a:chOff x="2432710" y="4611444"/>
            <a:chExt cx="1836058" cy="854553"/>
          </a:xfrm>
        </p:grpSpPr>
        <p:sp>
          <p:nvSpPr>
            <p:cNvPr id="32" name="Down Arrow 31">
              <a:extLst>
                <a:ext uri="{FF2B5EF4-FFF2-40B4-BE49-F238E27FC236}">
                  <a16:creationId xmlns:a16="http://schemas.microsoft.com/office/drawing/2014/main" id="{4B74B923-9DB7-CE75-39DA-50507CC6ACBB}"/>
                </a:ext>
              </a:extLst>
            </p:cNvPr>
            <p:cNvSpPr/>
            <p:nvPr/>
          </p:nvSpPr>
          <p:spPr>
            <a:xfrm>
              <a:off x="2743200" y="4611444"/>
              <a:ext cx="947149" cy="26546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E49594C-9E41-8581-E311-BA63624C7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2710" y="4980428"/>
              <a:ext cx="1836058" cy="48556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8729F6-1A19-E834-6AC9-68DE9CA98277}"/>
              </a:ext>
            </a:extLst>
          </p:cNvPr>
          <p:cNvGrpSpPr/>
          <p:nvPr/>
        </p:nvGrpSpPr>
        <p:grpSpPr>
          <a:xfrm>
            <a:off x="3840764" y="4554573"/>
            <a:ext cx="6309721" cy="376456"/>
            <a:chOff x="3840764" y="4554573"/>
            <a:chExt cx="6309721" cy="376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9147DE1-83F3-5D85-E7C6-3AEDDA38C9A8}"/>
                    </a:ext>
                  </a:extLst>
                </p:cNvPr>
                <p:cNvSpPr txBox="1"/>
                <p:nvPr/>
              </p:nvSpPr>
              <p:spPr>
                <a:xfrm>
                  <a:off x="3840764" y="4554573"/>
                  <a:ext cx="462987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Any learning algorithm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a14:m>
                  <a:r>
                    <a:rPr lang="en-US" dirty="0"/>
                    <a:t> that satisfies </a:t>
                  </a: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9147DE1-83F3-5D85-E7C6-3AEDDA38C9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0764" y="4554573"/>
                  <a:ext cx="4629873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093"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179A3CA-B2C5-9535-7422-C907C4963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88308" y="4557675"/>
              <a:ext cx="2662177" cy="37335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653402-8C41-53DF-9E13-5CF76B82DD52}"/>
              </a:ext>
            </a:extLst>
          </p:cNvPr>
          <p:cNvGrpSpPr/>
          <p:nvPr/>
        </p:nvGrpSpPr>
        <p:grpSpPr>
          <a:xfrm>
            <a:off x="6609953" y="4654110"/>
            <a:ext cx="2277782" cy="926281"/>
            <a:chOff x="7123658" y="4674658"/>
            <a:chExt cx="2277782" cy="92628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F2E47E0-0A75-0944-232C-F4D1B7EF8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23658" y="5243387"/>
              <a:ext cx="2212051" cy="357552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6038239-3B48-7065-9759-580DF90B2ABD}"/>
                </a:ext>
              </a:extLst>
            </p:cNvPr>
            <p:cNvGrpSpPr/>
            <p:nvPr/>
          </p:nvGrpSpPr>
          <p:grpSpPr>
            <a:xfrm>
              <a:off x="8512620" y="4674658"/>
              <a:ext cx="888820" cy="548554"/>
              <a:chOff x="8512620" y="4674658"/>
              <a:chExt cx="888820" cy="548554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21F67A6-7694-3574-B154-7E8B75C4BBA2}"/>
                  </a:ext>
                </a:extLst>
              </p:cNvPr>
              <p:cNvSpPr/>
              <p:nvPr/>
            </p:nvSpPr>
            <p:spPr>
              <a:xfrm>
                <a:off x="9053795" y="4674658"/>
                <a:ext cx="347645" cy="31563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492E31D5-B967-FC1D-7CA0-54CC5020780A}"/>
                  </a:ext>
                </a:extLst>
              </p:cNvPr>
              <p:cNvCxnSpPr/>
              <p:nvPr/>
            </p:nvCxnSpPr>
            <p:spPr>
              <a:xfrm flipH="1">
                <a:off x="8512620" y="4990296"/>
                <a:ext cx="541175" cy="232916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90C03D9-449E-3BDF-9A4C-FD16D4B2FDCB}"/>
              </a:ext>
            </a:extLst>
          </p:cNvPr>
          <p:cNvGrpSpPr/>
          <p:nvPr/>
        </p:nvGrpSpPr>
        <p:grpSpPr>
          <a:xfrm>
            <a:off x="9153989" y="4550608"/>
            <a:ext cx="1430702" cy="1120832"/>
            <a:chOff x="9667694" y="4571156"/>
            <a:chExt cx="1430702" cy="112083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BEF36DF-18F2-636C-8B85-C28C3E3D3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667694" y="5152337"/>
              <a:ext cx="1430702" cy="539651"/>
            </a:xfrm>
            <a:prstGeom prst="rect">
              <a:avLst/>
            </a:prstGeom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DCBC874-EF96-931E-EB13-64E91669545C}"/>
                </a:ext>
              </a:extLst>
            </p:cNvPr>
            <p:cNvGrpSpPr/>
            <p:nvPr/>
          </p:nvGrpSpPr>
          <p:grpSpPr>
            <a:xfrm>
              <a:off x="9874401" y="4571156"/>
              <a:ext cx="347645" cy="649081"/>
              <a:chOff x="9874401" y="4571156"/>
              <a:chExt cx="347645" cy="649081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D53C29E-649B-5BCF-BF3D-66942B2D7B4B}"/>
                  </a:ext>
                </a:extLst>
              </p:cNvPr>
              <p:cNvSpPr/>
              <p:nvPr/>
            </p:nvSpPr>
            <p:spPr>
              <a:xfrm>
                <a:off x="9874401" y="4571156"/>
                <a:ext cx="347645" cy="31563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07E5AEA2-6799-1181-2629-0BFEFA20AF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62237" y="4894951"/>
                <a:ext cx="125084" cy="32528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98904E-DBD4-37A0-1C64-E31A3ABF969B}"/>
              </a:ext>
            </a:extLst>
          </p:cNvPr>
          <p:cNvGrpSpPr/>
          <p:nvPr/>
        </p:nvGrpSpPr>
        <p:grpSpPr>
          <a:xfrm>
            <a:off x="6283571" y="5591966"/>
            <a:ext cx="1352602" cy="419103"/>
            <a:chOff x="6797276" y="5612514"/>
            <a:chExt cx="1352602" cy="419103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76138F4-6160-A609-C15F-D588E4B0366D}"/>
                </a:ext>
              </a:extLst>
            </p:cNvPr>
            <p:cNvCxnSpPr>
              <a:cxnSpLocks/>
            </p:cNvCxnSpPr>
            <p:nvPr/>
          </p:nvCxnSpPr>
          <p:spPr>
            <a:xfrm>
              <a:off x="7601584" y="5612514"/>
              <a:ext cx="338650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741D05C-C7BD-452C-1BFC-BB10DB5524D2}"/>
                </a:ext>
              </a:extLst>
            </p:cNvPr>
            <p:cNvSpPr txBox="1"/>
            <p:nvPr/>
          </p:nvSpPr>
          <p:spPr>
            <a:xfrm>
              <a:off x="6797276" y="5662285"/>
              <a:ext cx="1352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User</a:t>
              </a:r>
              <a:r>
                <a:rPr lang="en-US" altLang="zh-CN" dirty="0">
                  <a:solidFill>
                    <a:srgbClr val="00B050"/>
                  </a:solidFill>
                </a:rPr>
                <a:t>’s</a:t>
              </a:r>
              <a:r>
                <a:rPr lang="zh-CN" altLang="en-US" dirty="0">
                  <a:solidFill>
                    <a:srgbClr val="00B050"/>
                  </a:solidFill>
                </a:rPr>
                <a:t> </a:t>
              </a:r>
              <a:r>
                <a:rPr lang="en-US" altLang="zh-CN" dirty="0">
                  <a:solidFill>
                    <a:srgbClr val="00B050"/>
                  </a:solidFill>
                </a:rPr>
                <a:t>prior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2CA4B93-F9A0-04B0-72A2-2724DA07EF0E}"/>
              </a:ext>
            </a:extLst>
          </p:cNvPr>
          <p:cNvGrpSpPr/>
          <p:nvPr/>
        </p:nvGrpSpPr>
        <p:grpSpPr>
          <a:xfrm>
            <a:off x="7494229" y="5591966"/>
            <a:ext cx="2115141" cy="412182"/>
            <a:chOff x="8049030" y="5612514"/>
            <a:chExt cx="2115141" cy="41218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90E78E5-6C1C-ED90-226D-87504608736B}"/>
                </a:ext>
              </a:extLst>
            </p:cNvPr>
            <p:cNvCxnSpPr>
              <a:cxnSpLocks/>
            </p:cNvCxnSpPr>
            <p:nvPr/>
          </p:nvCxnSpPr>
          <p:spPr>
            <a:xfrm>
              <a:off x="8139245" y="5612514"/>
              <a:ext cx="1161739" cy="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23C1AA7-7C09-211C-2B0C-FE979A5F13D7}"/>
                </a:ext>
              </a:extLst>
            </p:cNvPr>
            <p:cNvSpPr txBox="1"/>
            <p:nvPr/>
          </p:nvSpPr>
          <p:spPr>
            <a:xfrm>
              <a:off x="8049030" y="5655364"/>
              <a:ext cx="2115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User</a:t>
              </a:r>
              <a:r>
                <a:rPr lang="en-US" altLang="zh-CN" dirty="0">
                  <a:solidFill>
                    <a:srgbClr val="7030A0"/>
                  </a:solidFill>
                </a:rPr>
                <a:t>’s</a:t>
              </a:r>
              <a:r>
                <a:rPr lang="zh-CN" altLang="en-US" dirty="0">
                  <a:solidFill>
                    <a:srgbClr val="7030A0"/>
                  </a:solidFill>
                </a:rPr>
                <a:t> </a:t>
              </a:r>
              <a:r>
                <a:rPr lang="en-US" altLang="zh-CN" dirty="0">
                  <a:solidFill>
                    <a:srgbClr val="7030A0"/>
                  </a:solidFill>
                </a:rPr>
                <a:t>experience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FD48AEA-A415-7D41-E643-67DF7CA92887}"/>
              </a:ext>
            </a:extLst>
          </p:cNvPr>
          <p:cNvGrpSpPr/>
          <p:nvPr/>
        </p:nvGrpSpPr>
        <p:grpSpPr>
          <a:xfrm>
            <a:off x="9216860" y="5604850"/>
            <a:ext cx="2317599" cy="689181"/>
            <a:chOff x="9874401" y="5625398"/>
            <a:chExt cx="2317599" cy="689181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535CF00-B224-9F3C-D21A-C943FE088EC1}"/>
                </a:ext>
              </a:extLst>
            </p:cNvPr>
            <p:cNvCxnSpPr>
              <a:cxnSpLocks/>
            </p:cNvCxnSpPr>
            <p:nvPr/>
          </p:nvCxnSpPr>
          <p:spPr>
            <a:xfrm>
              <a:off x="9964616" y="5625398"/>
              <a:ext cx="1161739" cy="0"/>
            </a:xfrm>
            <a:prstGeom prst="lin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8FF1BF5-2515-3D84-ED65-1D156380578E}"/>
                </a:ext>
              </a:extLst>
            </p:cNvPr>
            <p:cNvSpPr txBox="1"/>
            <p:nvPr/>
          </p:nvSpPr>
          <p:spPr>
            <a:xfrm>
              <a:off x="9874401" y="5668248"/>
              <a:ext cx="2317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432FF"/>
                  </a:solidFill>
                </a:rPr>
                <a:t>Inaccuracy</a:t>
              </a:r>
              <a:r>
                <a:rPr lang="zh-CN" altLang="en-US" dirty="0">
                  <a:solidFill>
                    <a:srgbClr val="0432FF"/>
                  </a:solidFill>
                </a:rPr>
                <a:t> </a:t>
              </a:r>
              <a:r>
                <a:rPr lang="en-US" altLang="zh-CN" dirty="0">
                  <a:solidFill>
                    <a:srgbClr val="0432FF"/>
                  </a:solidFill>
                </a:rPr>
                <a:t>of</a:t>
              </a:r>
              <a:r>
                <a:rPr lang="zh-CN" altLang="en-US" dirty="0">
                  <a:solidFill>
                    <a:srgbClr val="0432FF"/>
                  </a:solidFill>
                </a:rPr>
                <a:t> </a:t>
              </a:r>
              <a:r>
                <a:rPr lang="en-US" altLang="zh-CN" dirty="0">
                  <a:solidFill>
                    <a:srgbClr val="0432FF"/>
                  </a:solidFill>
                </a:rPr>
                <a:t>learning</a:t>
              </a:r>
              <a:r>
                <a:rPr lang="zh-CN" altLang="en-US" dirty="0">
                  <a:solidFill>
                    <a:srgbClr val="0432FF"/>
                  </a:solidFill>
                </a:rPr>
                <a:t> </a:t>
              </a:r>
              <a:r>
                <a:rPr lang="en-US" altLang="zh-CN" dirty="0">
                  <a:solidFill>
                    <a:srgbClr val="0432FF"/>
                  </a:solidFill>
                </a:rPr>
                <a:t>algorithm</a:t>
              </a:r>
              <a:endParaRPr lang="en-US" dirty="0">
                <a:solidFill>
                  <a:srgbClr val="0432FF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1B80331-0075-3B9B-C0E1-71D3409861F0}"/>
              </a:ext>
            </a:extLst>
          </p:cNvPr>
          <p:cNvGrpSpPr/>
          <p:nvPr/>
        </p:nvGrpSpPr>
        <p:grpSpPr>
          <a:xfrm>
            <a:off x="1062518" y="5518578"/>
            <a:ext cx="4378221" cy="984444"/>
            <a:chOff x="1062518" y="5518578"/>
            <a:chExt cx="4378221" cy="984444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0E731CD-3BED-3640-3848-2F5381EDC931}"/>
                </a:ext>
              </a:extLst>
            </p:cNvPr>
            <p:cNvSpPr txBox="1"/>
            <p:nvPr/>
          </p:nvSpPr>
          <p:spPr>
            <a:xfrm>
              <a:off x="1062518" y="5518578"/>
              <a:ext cx="3550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Linear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regression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is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a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good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example!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52EFFDB-E730-71F7-30A5-1D45A39B4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16372" y="5914701"/>
              <a:ext cx="3324367" cy="588321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2194351-42D4-4289-6B30-8D4F39624C40}"/>
              </a:ext>
            </a:extLst>
          </p:cNvPr>
          <p:cNvGrpSpPr/>
          <p:nvPr/>
        </p:nvGrpSpPr>
        <p:grpSpPr>
          <a:xfrm>
            <a:off x="7905890" y="3871243"/>
            <a:ext cx="3597910" cy="686432"/>
            <a:chOff x="7905890" y="3871243"/>
            <a:chExt cx="3597910" cy="68643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95F79AB-7DD8-F8DD-606E-FC10FDD7B94F}"/>
                </a:ext>
              </a:extLst>
            </p:cNvPr>
            <p:cNvSpPr txBox="1"/>
            <p:nvPr/>
          </p:nvSpPr>
          <p:spPr>
            <a:xfrm>
              <a:off x="7905890" y="3871243"/>
              <a:ext cx="3597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is history dependent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9CE3DFA-A148-88FB-E623-9D7C1F42C2FA}"/>
                </a:ext>
              </a:extLst>
            </p:cNvPr>
            <p:cNvCxnSpPr>
              <a:cxnSpLocks/>
              <a:endCxn id="35" idx="0"/>
            </p:cNvCxnSpPr>
            <p:nvPr/>
          </p:nvCxnSpPr>
          <p:spPr>
            <a:xfrm flipH="1">
              <a:off x="8819397" y="4240960"/>
              <a:ext cx="137523" cy="3167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86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FC636-0B41-294B-7567-DCF63E373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 learning user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E614B-8108-7B98-B9AF-6324B8E4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User’s decision</a:t>
            </a:r>
            <a:r>
              <a:rPr lang="zh-CN" altLang="en-US" dirty="0"/>
              <a:t> </a:t>
            </a:r>
            <a:r>
              <a:rPr lang="en-US" altLang="zh-CN" dirty="0"/>
              <a:t>rule</a:t>
            </a:r>
          </a:p>
          <a:p>
            <a:pPr marL="742950" lvl="1" indent="-400050"/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simplified</a:t>
            </a:r>
            <a:r>
              <a:rPr lang="zh-CN" altLang="en-US" dirty="0"/>
              <a:t> </a:t>
            </a:r>
            <a:r>
              <a:rPr lang="en-US" altLang="zh-CN" dirty="0"/>
              <a:t>setting:</a:t>
            </a:r>
            <a:r>
              <a:rPr lang="zh-CN" altLang="en-US" dirty="0"/>
              <a:t> </a:t>
            </a:r>
            <a:r>
              <a:rPr lang="en-US" altLang="zh-CN" dirty="0"/>
              <a:t>choosing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recommended</a:t>
            </a:r>
            <a:r>
              <a:rPr lang="zh-CN" altLang="en-US" dirty="0"/>
              <a:t> </a:t>
            </a:r>
            <a:r>
              <a:rPr lang="en-US" altLang="zh-CN" dirty="0"/>
              <a:t>items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B1CC-2D90-AD36-D4BC-3C52857AC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User</a:t>
            </a:r>
            <a:r>
              <a:rPr lang="zh-CN" altLang="en-US" dirty="0"/>
              <a:t> </a:t>
            </a:r>
            <a:r>
              <a:rPr lang="en-US" altLang="zh-CN" dirty="0"/>
              <a:t>behavior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D52B56-94CC-6921-9988-ABDA0546D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10EE7-689F-B497-A7EB-4F5D557FB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742" y="2821935"/>
            <a:ext cx="2450592" cy="345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3B2D3A-B81A-85F0-FCE8-8EAA32AA9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110" y="2821935"/>
            <a:ext cx="2450592" cy="3514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35EAB6-6BB8-DB45-B869-B53920F37A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091" y="2884637"/>
            <a:ext cx="456689" cy="282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2F4F2C-8216-4778-909F-50946FC924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736" y="2884637"/>
            <a:ext cx="448386" cy="274013"/>
          </a:xfrm>
          <a:prstGeom prst="rect">
            <a:avLst/>
          </a:prstGeo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3C9432F1-69D6-82E1-8F09-61E32F35821B}"/>
              </a:ext>
            </a:extLst>
          </p:cNvPr>
          <p:cNvSpPr/>
          <p:nvPr/>
        </p:nvSpPr>
        <p:spPr>
          <a:xfrm>
            <a:off x="2928395" y="3261167"/>
            <a:ext cx="173620" cy="3356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EAB8E6F4-E0A3-698F-FDC0-CE1A0CAEAB1A}"/>
              </a:ext>
            </a:extLst>
          </p:cNvPr>
          <p:cNvSpPr/>
          <p:nvPr/>
        </p:nvSpPr>
        <p:spPr>
          <a:xfrm>
            <a:off x="7957596" y="3261167"/>
            <a:ext cx="173620" cy="3356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CB2A51-25B0-5503-8E73-E26E9E16C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51" y="3706757"/>
            <a:ext cx="3460849" cy="5103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B12008-7314-F9B6-A628-764EC75FF2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9609" y="3678643"/>
            <a:ext cx="3535973" cy="5666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FBEA2A8-CB10-045C-2915-DA7EF1EB216E}"/>
              </a:ext>
            </a:extLst>
          </p:cNvPr>
          <p:cNvSpPr/>
          <p:nvPr/>
        </p:nvSpPr>
        <p:spPr>
          <a:xfrm>
            <a:off x="2928395" y="3664848"/>
            <a:ext cx="2045872" cy="510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976C08-547C-686B-DDC2-A0FA4FE0EE9F}"/>
              </a:ext>
            </a:extLst>
          </p:cNvPr>
          <p:cNvSpPr/>
          <p:nvPr/>
        </p:nvSpPr>
        <p:spPr>
          <a:xfrm>
            <a:off x="7782789" y="3671656"/>
            <a:ext cx="2045872" cy="510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0B082A-273A-8BB0-EA08-FFF08BE56DE1}"/>
              </a:ext>
            </a:extLst>
          </p:cNvPr>
          <p:cNvSpPr txBox="1"/>
          <p:nvPr/>
        </p:nvSpPr>
        <p:spPr>
          <a:xfrm>
            <a:off x="3986292" y="3324062"/>
            <a:ext cx="353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Explore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for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improved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estimation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5DDEDB-3FF7-5D0E-31A0-47DFFA0D5D4A}"/>
              </a:ext>
            </a:extLst>
          </p:cNvPr>
          <p:cNvSpPr txBox="1"/>
          <p:nvPr/>
        </p:nvSpPr>
        <p:spPr>
          <a:xfrm>
            <a:off x="3997867" y="4244867"/>
            <a:ext cx="3773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Choose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larger</a:t>
            </a:r>
            <a:r>
              <a:rPr lang="zh-CN" altLang="en-US" dirty="0"/>
              <a:t> </a:t>
            </a:r>
            <a:r>
              <a:rPr lang="en-US" altLang="zh-CN" dirty="0"/>
              <a:t>score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F4C77E-DEE7-6730-D1BF-21956F5A860D}"/>
              </a:ext>
            </a:extLst>
          </p:cNvPr>
          <p:cNvGrpSpPr/>
          <p:nvPr/>
        </p:nvGrpSpPr>
        <p:grpSpPr>
          <a:xfrm>
            <a:off x="2285741" y="4954656"/>
            <a:ext cx="3550087" cy="797871"/>
            <a:chOff x="2285741" y="4954656"/>
            <a:chExt cx="3550087" cy="79787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7B6027-BE06-F856-6C3A-F41BB2D5FC2F}"/>
                </a:ext>
              </a:extLst>
            </p:cNvPr>
            <p:cNvSpPr txBox="1"/>
            <p:nvPr/>
          </p:nvSpPr>
          <p:spPr>
            <a:xfrm>
              <a:off x="2285741" y="4954656"/>
              <a:ext cx="3550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>
                  <a:solidFill>
                    <a:srgbClr val="FF0000"/>
                  </a:solidFill>
                </a:rPr>
                <a:t>LinUCB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is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a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good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example!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13AA427-EB34-47F8-1C25-EF61D6AC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84037" y="5350317"/>
              <a:ext cx="1820257" cy="4022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A58543-9188-0D6C-E89B-A67F2570B45B}"/>
              </a:ext>
            </a:extLst>
          </p:cNvPr>
          <p:cNvGrpSpPr/>
          <p:nvPr/>
        </p:nvGrpSpPr>
        <p:grpSpPr>
          <a:xfrm>
            <a:off x="8044406" y="4175237"/>
            <a:ext cx="3636897" cy="1755833"/>
            <a:chOff x="8044406" y="4175237"/>
            <a:chExt cx="3636897" cy="175583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ED7C55D-A060-6731-EF35-7A29DAB66332}"/>
                </a:ext>
              </a:extLst>
            </p:cNvPr>
            <p:cNvGrpSpPr/>
            <p:nvPr/>
          </p:nvGrpSpPr>
          <p:grpSpPr>
            <a:xfrm>
              <a:off x="8044406" y="4175237"/>
              <a:ext cx="2877311" cy="817538"/>
              <a:chOff x="8044406" y="4175237"/>
              <a:chExt cx="2877311" cy="817538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78F0623-ABE4-B481-B674-5BF11E51EC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79878" y="4477074"/>
                <a:ext cx="2641839" cy="515701"/>
              </a:xfrm>
              <a:prstGeom prst="rect">
                <a:avLst/>
              </a:prstGeom>
            </p:spPr>
          </p:pic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3F78317-2F8D-000A-65E4-09DF3454900A}"/>
                  </a:ext>
                </a:extLst>
              </p:cNvPr>
              <p:cNvCxnSpPr/>
              <p:nvPr/>
            </p:nvCxnSpPr>
            <p:spPr>
              <a:xfrm>
                <a:off x="8044406" y="4175237"/>
                <a:ext cx="538065" cy="0"/>
              </a:xfrm>
              <a:prstGeom prst="line">
                <a:avLst/>
              </a:prstGeom>
              <a:ln w="28575">
                <a:solidFill>
                  <a:srgbClr val="FF5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8678C8A0-1310-864B-6792-C8028AC825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13438" y="4175237"/>
                <a:ext cx="182380" cy="301837"/>
              </a:xfrm>
              <a:prstGeom prst="straightConnector1">
                <a:avLst/>
              </a:prstGeom>
              <a:ln w="28575">
                <a:solidFill>
                  <a:srgbClr val="FF5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7C9749A-4DEC-9DD0-A7E4-C69001605058}"/>
                </a:ext>
              </a:extLst>
            </p:cNvPr>
            <p:cNvSpPr txBox="1"/>
            <p:nvPr/>
          </p:nvSpPr>
          <p:spPr>
            <a:xfrm>
              <a:off x="8131216" y="5007740"/>
              <a:ext cx="35500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Account</a:t>
              </a:r>
              <a:r>
                <a:rPr lang="zh-CN" altLang="en-US" dirty="0"/>
                <a:t> </a:t>
              </a:r>
              <a:r>
                <a:rPr lang="en-US" altLang="zh-CN" dirty="0"/>
                <a:t>for</a:t>
              </a:r>
              <a:r>
                <a:rPr lang="zh-CN" altLang="en-US" dirty="0"/>
                <a:t> </a:t>
              </a:r>
              <a:r>
                <a:rPr lang="en-US" altLang="zh-CN" dirty="0"/>
                <a:t>a</a:t>
              </a:r>
              <a:r>
                <a:rPr lang="zh-CN" altLang="en-US" dirty="0"/>
                <a:t> </a:t>
              </a:r>
              <a:r>
                <a:rPr lang="en-US" altLang="zh-CN" dirty="0"/>
                <a:t>wide</a:t>
              </a:r>
              <a:r>
                <a:rPr lang="zh-CN" altLang="en-US" dirty="0"/>
                <a:t> </a:t>
              </a:r>
              <a:r>
                <a:rPr lang="en-US" altLang="zh-CN" dirty="0"/>
                <a:t>range</a:t>
              </a:r>
              <a:r>
                <a:rPr lang="zh-CN" altLang="en-US" dirty="0"/>
                <a:t> </a:t>
              </a:r>
              <a:r>
                <a:rPr lang="en-US" altLang="zh-CN" dirty="0"/>
                <a:t>of</a:t>
              </a:r>
              <a:r>
                <a:rPr lang="zh-CN" altLang="en-US" dirty="0"/>
                <a:t> </a:t>
              </a:r>
              <a:r>
                <a:rPr lang="en-US" altLang="zh-CN" dirty="0"/>
                <a:t>user</a:t>
              </a:r>
              <a:r>
                <a:rPr lang="zh-CN" altLang="en-US" dirty="0"/>
                <a:t> </a:t>
              </a:r>
              <a:r>
                <a:rPr lang="en-US" altLang="zh-CN" dirty="0"/>
                <a:t>behaviors</a:t>
              </a:r>
              <a:r>
                <a:rPr lang="zh-CN" altLang="en-US" dirty="0"/>
                <a:t> </a:t>
              </a:r>
              <a:r>
                <a:rPr lang="en-US" altLang="zh-CN" dirty="0"/>
                <a:t>when</a:t>
              </a:r>
              <a:r>
                <a:rPr lang="zh-CN" altLang="en-US" dirty="0"/>
                <a:t> </a:t>
              </a:r>
              <a:r>
                <a:rPr lang="en-US" altLang="zh-CN" dirty="0"/>
                <a:t>facing</a:t>
              </a:r>
              <a:r>
                <a:rPr lang="zh-CN" altLang="en-US" dirty="0"/>
                <a:t> </a:t>
              </a:r>
              <a:r>
                <a:rPr lang="en-US" altLang="zh-CN" dirty="0"/>
                <a:t>uncertainty,</a:t>
              </a:r>
              <a:r>
                <a:rPr lang="zh-CN" altLang="en-US" dirty="0"/>
                <a:t> </a:t>
              </a:r>
              <a:r>
                <a:rPr lang="en-US" altLang="zh-CN" dirty="0"/>
                <a:t>including</a:t>
              </a:r>
              <a:r>
                <a:rPr lang="zh-CN" altLang="en-US" dirty="0"/>
                <a:t> </a:t>
              </a:r>
              <a:r>
                <a:rPr lang="en-US" altLang="zh-CN" dirty="0"/>
                <a:t>even</a:t>
              </a:r>
              <a:r>
                <a:rPr lang="zh-CN" altLang="en-US" dirty="0"/>
                <a:t> </a:t>
              </a:r>
              <a:r>
                <a:rPr lang="en-US" altLang="zh-CN" dirty="0"/>
                <a:t>irrational</a:t>
              </a:r>
              <a:r>
                <a:rPr lang="zh-CN" altLang="en-US" dirty="0"/>
                <a:t> </a:t>
              </a:r>
              <a:r>
                <a:rPr lang="en-US" altLang="zh-CN" dirty="0"/>
                <a:t>behaviors</a:t>
              </a:r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DD322DD-D05E-C2B7-87AA-82BC8370BE0C}"/>
              </a:ext>
            </a:extLst>
          </p:cNvPr>
          <p:cNvGrpSpPr/>
          <p:nvPr/>
        </p:nvGrpSpPr>
        <p:grpSpPr>
          <a:xfrm>
            <a:off x="6893251" y="659898"/>
            <a:ext cx="3535973" cy="1272944"/>
            <a:chOff x="263158" y="3804345"/>
            <a:chExt cx="3535973" cy="127294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05A3245-4782-3861-1CF7-586F5CAEB1A9}"/>
                </a:ext>
              </a:extLst>
            </p:cNvPr>
            <p:cNvSpPr txBox="1"/>
            <p:nvPr/>
          </p:nvSpPr>
          <p:spPr>
            <a:xfrm>
              <a:off x="263158" y="4430958"/>
              <a:ext cx="35359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Non-stationarity in the feedback is still here and becomes even worse! </a:t>
              </a:r>
            </a:p>
          </p:txBody>
        </p:sp>
        <p:pic>
          <p:nvPicPr>
            <p:cNvPr id="32" name="Picture 2" descr="937,126 Challenge Stock Photos and Images - 123RF">
              <a:extLst>
                <a:ext uri="{FF2B5EF4-FFF2-40B4-BE49-F238E27FC236}">
                  <a16:creationId xmlns:a16="http://schemas.microsoft.com/office/drawing/2014/main" id="{437D6209-7999-D38F-F548-384E91885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483" y="3804345"/>
              <a:ext cx="712851" cy="600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052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5" grpId="1" animBg="1"/>
      <p:bldP spid="16" grpId="0" animBg="1"/>
      <p:bldP spid="16" grpId="1" animBg="1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D7630-A662-B66F-DF7F-2003EFEE6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learn from such a user? </a:t>
            </a:r>
            <a:r>
              <a:rPr lang="en-US" baseline="30000" dirty="0"/>
              <a:t>[ICML’22]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5B8BE-C009-7AD3-21A7-E34B2E648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Revealed preference between the recommended items</a:t>
            </a:r>
          </a:p>
          <a:p>
            <a:pPr marL="742950" lvl="1"/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cutting hyperplane </a:t>
            </a:r>
            <a:r>
              <a:rPr lang="en-US" dirty="0"/>
              <a:t>suggesting where the </a:t>
            </a:r>
            <a:r>
              <a:rPr lang="en-US" b="1" dirty="0">
                <a:solidFill>
                  <a:srgbClr val="00B050"/>
                </a:solidFill>
              </a:rPr>
              <a:t>true model parameter</a:t>
            </a:r>
            <a:r>
              <a:rPr lang="en-US" dirty="0"/>
              <a:t> is!</a:t>
            </a:r>
          </a:p>
          <a:p>
            <a:pPr marL="742950"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57551-BFB5-E7C4-7B70-40BBCBD60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Insight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92FC61-357B-2B7B-37A7-8E66F542B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568" y="6412447"/>
            <a:ext cx="2666073" cy="228600"/>
          </a:xfrm>
        </p:spPr>
        <p:txBody>
          <a:bodyPr/>
          <a:lstStyle/>
          <a:p>
            <a:fld id="{3BB5FF10-5E1E-4C98-AAEC-B0BF0807FEA6}" type="slidenum">
              <a:rPr lang="en-US" smtClean="0"/>
              <a:t>29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868B58-F77B-A1F5-133A-5039BF748457}"/>
              </a:ext>
            </a:extLst>
          </p:cNvPr>
          <p:cNvGrpSpPr/>
          <p:nvPr/>
        </p:nvGrpSpPr>
        <p:grpSpPr>
          <a:xfrm>
            <a:off x="970735" y="3072987"/>
            <a:ext cx="3384224" cy="2547354"/>
            <a:chOff x="6649727" y="4180161"/>
            <a:chExt cx="3384224" cy="2547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7241D6-CFAB-1DF5-9505-B08519CCC777}"/>
                </a:ext>
              </a:extLst>
            </p:cNvPr>
            <p:cNvGrpSpPr/>
            <p:nvPr/>
          </p:nvGrpSpPr>
          <p:grpSpPr>
            <a:xfrm>
              <a:off x="6649727" y="4308295"/>
              <a:ext cx="3384224" cy="2050172"/>
              <a:chOff x="4123087" y="3560670"/>
              <a:chExt cx="5505068" cy="2693258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55CE2F58-DF66-E337-BCD0-B4059F9A49D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23087" y="3560670"/>
                <a:ext cx="0" cy="2693257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BB875FBB-BDA1-FC39-A5EB-93BF9EFEE3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23087" y="6253927"/>
                <a:ext cx="5505068" cy="1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C1F889-8080-1F17-C2A7-2095BAE656F1}"/>
                </a:ext>
              </a:extLst>
            </p:cNvPr>
            <p:cNvSpPr txBox="1"/>
            <p:nvPr/>
          </p:nvSpPr>
          <p:spPr>
            <a:xfrm>
              <a:off x="7273118" y="6327405"/>
              <a:ext cx="8474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Item 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4D5AC0-0C70-6AD8-1F77-E54169B1535C}"/>
                </a:ext>
              </a:extLst>
            </p:cNvPr>
            <p:cNvSpPr/>
            <p:nvPr/>
          </p:nvSpPr>
          <p:spPr>
            <a:xfrm>
              <a:off x="7201804" y="4308295"/>
              <a:ext cx="912409" cy="19369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DC5D7D-5A32-5080-988D-0561C7A434D0}"/>
                </a:ext>
              </a:extLst>
            </p:cNvPr>
            <p:cNvSpPr/>
            <p:nvPr/>
          </p:nvSpPr>
          <p:spPr>
            <a:xfrm>
              <a:off x="7192279" y="5216989"/>
              <a:ext cx="904239" cy="18288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D9D936-CF8F-5A49-158B-BB3FDBCBFB0F}"/>
                </a:ext>
              </a:extLst>
            </p:cNvPr>
            <p:cNvSpPr txBox="1"/>
            <p:nvPr/>
          </p:nvSpPr>
          <p:spPr>
            <a:xfrm>
              <a:off x="8733805" y="6327405"/>
              <a:ext cx="8474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Item 2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33A0749-976E-81FF-7F86-50BC22BDFAB2}"/>
                </a:ext>
              </a:extLst>
            </p:cNvPr>
            <p:cNvGrpSpPr/>
            <p:nvPr/>
          </p:nvGrpSpPr>
          <p:grpSpPr>
            <a:xfrm>
              <a:off x="8665153" y="4180161"/>
              <a:ext cx="912409" cy="1720771"/>
              <a:chOff x="6173612" y="2078041"/>
              <a:chExt cx="1154624" cy="217758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8CB50EE-8E33-FA5A-4685-8F8C77B5AE46}"/>
                  </a:ext>
                </a:extLst>
              </p:cNvPr>
              <p:cNvSpPr/>
              <p:nvPr/>
            </p:nvSpPr>
            <p:spPr>
              <a:xfrm>
                <a:off x="6173612" y="2078041"/>
                <a:ext cx="1154624" cy="217758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45CA230-F337-6BDB-A91F-1DB6F63969E1}"/>
                  </a:ext>
                </a:extLst>
              </p:cNvPr>
              <p:cNvSpPr/>
              <p:nvPr/>
            </p:nvSpPr>
            <p:spPr>
              <a:xfrm>
                <a:off x="6179561" y="3081465"/>
                <a:ext cx="1136618" cy="23142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9" name="Picture 2" descr="Check Mark Tick - Free vector graphic on Pixabay">
            <a:extLst>
              <a:ext uri="{FF2B5EF4-FFF2-40B4-BE49-F238E27FC236}">
                <a16:creationId xmlns:a16="http://schemas.microsoft.com/office/drawing/2014/main" id="{2AC35052-F079-5806-9808-B218E9D4C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62" y="4752664"/>
            <a:ext cx="429310" cy="42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622ACB3-98D3-3EC8-8F3D-BC01795E000F}"/>
              </a:ext>
            </a:extLst>
          </p:cNvPr>
          <p:cNvGrpSpPr/>
          <p:nvPr/>
        </p:nvGrpSpPr>
        <p:grpSpPr>
          <a:xfrm>
            <a:off x="4327521" y="2844460"/>
            <a:ext cx="7434438" cy="566616"/>
            <a:chOff x="4327521" y="3454064"/>
            <a:chExt cx="7434438" cy="5666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FBB996-7B7E-356B-6190-9A0B1364C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7521" y="3495290"/>
              <a:ext cx="3460849" cy="51038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530CD5B-D748-1A68-7E12-2EF05B4C2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25986" y="3454064"/>
              <a:ext cx="3535973" cy="56661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6584B17-3E36-868F-8DE7-7D279182C243}"/>
                    </a:ext>
                  </a:extLst>
                </p:cNvPr>
                <p:cNvSpPr txBox="1"/>
                <p:nvPr/>
              </p:nvSpPr>
              <p:spPr>
                <a:xfrm>
                  <a:off x="7894166" y="3588915"/>
                  <a:ext cx="2260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6584B17-3E36-868F-8DE7-7D279182C2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4166" y="3588915"/>
                  <a:ext cx="226023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1053" r="-21053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D6AA4A4-1233-25DC-1EC6-2AAFAAAA7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8003" y="3833941"/>
            <a:ext cx="5012326" cy="554436"/>
          </a:xfrm>
          <a:prstGeom prst="rect">
            <a:avLst/>
          </a:prstGeom>
        </p:spPr>
      </p:pic>
      <p:sp>
        <p:nvSpPr>
          <p:cNvPr id="24" name="Down Arrow 23">
            <a:extLst>
              <a:ext uri="{FF2B5EF4-FFF2-40B4-BE49-F238E27FC236}">
                <a16:creationId xmlns:a16="http://schemas.microsoft.com/office/drawing/2014/main" id="{C497A162-E2B5-0C0D-CCB9-06F301B8D73E}"/>
              </a:ext>
            </a:extLst>
          </p:cNvPr>
          <p:cNvSpPr/>
          <p:nvPr/>
        </p:nvSpPr>
        <p:spPr>
          <a:xfrm>
            <a:off x="7399090" y="3439190"/>
            <a:ext cx="389280" cy="305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53F044-1A35-3B96-C898-3595C8F969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0969" y="4716994"/>
            <a:ext cx="6957618" cy="1059809"/>
          </a:xfrm>
          <a:prstGeom prst="rect">
            <a:avLst/>
          </a:prstGeom>
        </p:spPr>
      </p:pic>
      <p:sp>
        <p:nvSpPr>
          <p:cNvPr id="34" name="Down Arrow 33">
            <a:extLst>
              <a:ext uri="{FF2B5EF4-FFF2-40B4-BE49-F238E27FC236}">
                <a16:creationId xmlns:a16="http://schemas.microsoft.com/office/drawing/2014/main" id="{F85B905C-D92C-16E9-6948-A16ACC9EFE5F}"/>
              </a:ext>
            </a:extLst>
          </p:cNvPr>
          <p:cNvSpPr/>
          <p:nvPr/>
        </p:nvSpPr>
        <p:spPr>
          <a:xfrm>
            <a:off x="7405823" y="4403058"/>
            <a:ext cx="389280" cy="305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B40B9B8-55A3-2597-CAF5-E073DDAF6CF9}"/>
              </a:ext>
            </a:extLst>
          </p:cNvPr>
          <p:cNvGrpSpPr/>
          <p:nvPr/>
        </p:nvGrpSpPr>
        <p:grpSpPr>
          <a:xfrm>
            <a:off x="4767004" y="5143305"/>
            <a:ext cx="2132528" cy="369332"/>
            <a:chOff x="4767004" y="5752909"/>
            <a:chExt cx="2132528" cy="36933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C434DD-3F90-37C0-1AD0-169C8DF8777C}"/>
                </a:ext>
              </a:extLst>
            </p:cNvPr>
            <p:cNvSpPr txBox="1"/>
            <p:nvPr/>
          </p:nvSpPr>
          <p:spPr>
            <a:xfrm>
              <a:off x="4767004" y="5752909"/>
              <a:ext cx="2132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Cutting direction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A50238A-06C8-CD59-D966-B59DAD4BBD45}"/>
                </a:ext>
              </a:extLst>
            </p:cNvPr>
            <p:cNvCxnSpPr>
              <a:cxnSpLocks/>
            </p:cNvCxnSpPr>
            <p:nvPr/>
          </p:nvCxnSpPr>
          <p:spPr>
            <a:xfrm>
              <a:off x="5012597" y="5758382"/>
              <a:ext cx="131707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47E76CA-F0E5-F6CF-1E64-665127185BE3}"/>
              </a:ext>
            </a:extLst>
          </p:cNvPr>
          <p:cNvGrpSpPr/>
          <p:nvPr/>
        </p:nvGrpSpPr>
        <p:grpSpPr>
          <a:xfrm>
            <a:off x="6623728" y="5717198"/>
            <a:ext cx="5144859" cy="384084"/>
            <a:chOff x="6623728" y="6326802"/>
            <a:chExt cx="5144859" cy="3840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D1D428E-6C21-C5F3-A027-88FFE5C7EC70}"/>
                </a:ext>
              </a:extLst>
            </p:cNvPr>
            <p:cNvSpPr txBox="1"/>
            <p:nvPr/>
          </p:nvSpPr>
          <p:spPr>
            <a:xfrm>
              <a:off x="8120189" y="6341554"/>
              <a:ext cx="2132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User’s decision error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51AF407-950B-3EA4-5F6C-E8D56CBF53BC}"/>
                </a:ext>
              </a:extLst>
            </p:cNvPr>
            <p:cNvCxnSpPr>
              <a:cxnSpLocks/>
            </p:cNvCxnSpPr>
            <p:nvPr/>
          </p:nvCxnSpPr>
          <p:spPr>
            <a:xfrm>
              <a:off x="6623728" y="6326802"/>
              <a:ext cx="5144859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5E9E53-9F59-4A5D-F111-E0E481E4E6F5}"/>
              </a:ext>
            </a:extLst>
          </p:cNvPr>
          <p:cNvGrpSpPr/>
          <p:nvPr/>
        </p:nvGrpSpPr>
        <p:grpSpPr>
          <a:xfrm>
            <a:off x="4743869" y="4320881"/>
            <a:ext cx="2474380" cy="789120"/>
            <a:chOff x="4743869" y="4930485"/>
            <a:chExt cx="2474380" cy="7891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C079660-808F-AD12-24F4-0346347413D4}"/>
                </a:ext>
              </a:extLst>
            </p:cNvPr>
            <p:cNvSpPr txBox="1"/>
            <p:nvPr/>
          </p:nvSpPr>
          <p:spPr>
            <a:xfrm>
              <a:off x="4743869" y="4930485"/>
              <a:ext cx="24743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B050"/>
                  </a:solidFill>
                </a:rPr>
                <a:t>Our learning target!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B737146-2B74-3D9F-7842-B9DEF3DBEA95}"/>
                </a:ext>
              </a:extLst>
            </p:cNvPr>
            <p:cNvSpPr/>
            <p:nvPr/>
          </p:nvSpPr>
          <p:spPr>
            <a:xfrm>
              <a:off x="4803849" y="5334987"/>
              <a:ext cx="366846" cy="384618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2B3FE45-692A-E71C-A0A4-4FBA58F3409A}"/>
              </a:ext>
            </a:extLst>
          </p:cNvPr>
          <p:cNvSpPr txBox="1"/>
          <p:nvPr/>
        </p:nvSpPr>
        <p:spPr>
          <a:xfrm>
            <a:off x="4206972" y="5956552"/>
            <a:ext cx="2466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Ellipsoid method!</a:t>
            </a: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D809D22E-5E2A-341D-F6AA-4584525F1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475" y="4379846"/>
            <a:ext cx="459831" cy="43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5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</a:t>
            </a:r>
            <a:r>
              <a:rPr lang="en-US" altLang="zh-CN" dirty="0"/>
              <a:t>s</a:t>
            </a:r>
            <a:r>
              <a:rPr lang="en-US" dirty="0"/>
              <a:t>ystems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indispensable component in modern information service systems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Background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305" y="2757188"/>
            <a:ext cx="6923061" cy="28234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91848" y="2329836"/>
            <a:ext cx="6949440" cy="366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 Netflix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83976" y="5652995"/>
            <a:ext cx="48995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“the combined effect of personalization and recommendations save us more than </a:t>
            </a:r>
            <a:r>
              <a:rPr lang="en-US" i="1" u="sng" dirty="0"/>
              <a:t>$1B per year</a:t>
            </a:r>
            <a:r>
              <a:rPr lang="en-US" i="1" dirty="0"/>
              <a:t>.“ - Netflix’s Chief Product Officer, 2016</a:t>
            </a:r>
          </a:p>
        </p:txBody>
      </p:sp>
    </p:spTree>
    <p:extLst>
      <p:ext uri="{BB962C8B-B14F-4D97-AF65-F5344CB8AC3E}">
        <p14:creationId xmlns:p14="http://schemas.microsoft.com/office/powerpoint/2010/main" val="302213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91FDA-65A2-CF79-B5A4-DCCD2CADE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 lower bound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1A8BB-2C78-7B6F-E8EF-C1D83D46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Lower bound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58C77-1C48-0CD2-8F98-C5E254C8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028B2B-3864-14A6-D45E-8AB02EA0C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612" y="2107855"/>
            <a:ext cx="7829006" cy="26422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D059F8C-F528-369B-E222-CAFB9BE6EEF7}"/>
              </a:ext>
            </a:extLst>
          </p:cNvPr>
          <p:cNvGrpSpPr/>
          <p:nvPr/>
        </p:nvGrpSpPr>
        <p:grpSpPr>
          <a:xfrm>
            <a:off x="5155475" y="5286103"/>
            <a:ext cx="5991496" cy="646331"/>
            <a:chOff x="5155475" y="5286103"/>
            <a:chExt cx="5991496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5574AF-F640-6FAB-81FB-6C0BAD5FDFB3}"/>
                </a:ext>
              </a:extLst>
            </p:cNvPr>
            <p:cNvSpPr txBox="1"/>
            <p:nvPr/>
          </p:nvSpPr>
          <p:spPr>
            <a:xfrm>
              <a:off x="5155475" y="5286103"/>
              <a:ext cx="59914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Intuitively, system’s learning cannot be easier than user’s learning, whose regret lower bound is already               .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B82A0D-AA35-3C05-4929-0CD9C253B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18469" y="5609268"/>
              <a:ext cx="681990" cy="309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835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A283A-3700-A035-E1E3-E8295C4B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Regret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0B71D-46DC-157E-7E9C-C105012FD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setting                                           and</a:t>
            </a:r>
          </a:p>
          <a:p>
            <a:pPr marL="0" indent="0">
              <a:buNone/>
            </a:pPr>
            <a:r>
              <a:rPr lang="en-US" dirty="0"/>
              <a:t>    the regret of RAES is upper bounded by,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with probability             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E1B31-B7E3-B335-9A10-78D6BE9C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Regret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2B5DD-DA00-EA07-33B3-D8E02527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B289D1-DA06-CF2C-9025-5A22DE1CD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90" y="1642049"/>
            <a:ext cx="3782181" cy="543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76245E-1A0D-F58F-A418-CE7234524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276" y="1564140"/>
            <a:ext cx="3896298" cy="608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1F494F-6352-B5EE-6B4D-69546E102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749" y="3016178"/>
            <a:ext cx="4635724" cy="774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98AC47-7E64-49C9-5531-C92C40508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148" y="3957844"/>
            <a:ext cx="1006021" cy="4838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ED89DAE-4E31-7C03-6258-9A10B17D0A99}"/>
              </a:ext>
            </a:extLst>
          </p:cNvPr>
          <p:cNvGrpSpPr/>
          <p:nvPr/>
        </p:nvGrpSpPr>
        <p:grpSpPr>
          <a:xfrm>
            <a:off x="4698480" y="726700"/>
            <a:ext cx="3509374" cy="932767"/>
            <a:chOff x="4698480" y="726700"/>
            <a:chExt cx="3509374" cy="93276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14A996-B9D7-6495-1158-9027AB7060CB}"/>
                </a:ext>
              </a:extLst>
            </p:cNvPr>
            <p:cNvSpPr txBox="1"/>
            <p:nvPr/>
          </p:nvSpPr>
          <p:spPr>
            <a:xfrm>
              <a:off x="4698480" y="726700"/>
              <a:ext cx="35093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Mostly affected by how quickly we can cut through the model space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B65C8B1-10CD-39BB-F255-ADD5B769604A}"/>
                </a:ext>
              </a:extLst>
            </p:cNvPr>
            <p:cNvCxnSpPr/>
            <p:nvPr/>
          </p:nvCxnSpPr>
          <p:spPr>
            <a:xfrm flipH="1">
              <a:off x="5329646" y="1356909"/>
              <a:ext cx="391885" cy="30255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ED33FF-40AC-26F5-83E4-340CBA2C58F8}"/>
              </a:ext>
            </a:extLst>
          </p:cNvPr>
          <p:cNvGrpSpPr/>
          <p:nvPr/>
        </p:nvGrpSpPr>
        <p:grpSpPr>
          <a:xfrm>
            <a:off x="6432815" y="4694753"/>
            <a:ext cx="4505149" cy="646331"/>
            <a:chOff x="6406690" y="4297777"/>
            <a:chExt cx="4505149" cy="64633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3D708D-3A38-E561-17C0-3DDA7332979F}"/>
                </a:ext>
              </a:extLst>
            </p:cNvPr>
            <p:cNvSpPr txBox="1"/>
            <p:nvPr/>
          </p:nvSpPr>
          <p:spPr>
            <a:xfrm>
              <a:off x="6406690" y="4297777"/>
              <a:ext cx="45051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When the user is running </a:t>
              </a:r>
              <a:r>
                <a:rPr lang="en-US" dirty="0" err="1"/>
                <a:t>LinUCB</a:t>
              </a:r>
              <a:r>
                <a:rPr lang="en-US" dirty="0"/>
                <a:t>,              and                    the regret of RAES is 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F3C2BAF-1135-FA48-9E5A-0B4D77145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49096" y="4379408"/>
              <a:ext cx="607547" cy="26766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C10AD7F-6D56-58B9-849F-128F23CA6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27079" y="4625002"/>
              <a:ext cx="619075" cy="28359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DA034F7-A254-68F5-CEC4-BD571F26FE7C}"/>
              </a:ext>
            </a:extLst>
          </p:cNvPr>
          <p:cNvGrpSpPr/>
          <p:nvPr/>
        </p:nvGrpSpPr>
        <p:grpSpPr>
          <a:xfrm>
            <a:off x="7532914" y="2646846"/>
            <a:ext cx="3693710" cy="880125"/>
            <a:chOff x="7532914" y="2646846"/>
            <a:chExt cx="3693710" cy="88012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892D230-4975-5E85-8782-488F205225DC}"/>
                </a:ext>
              </a:extLst>
            </p:cNvPr>
            <p:cNvSpPr/>
            <p:nvPr/>
          </p:nvSpPr>
          <p:spPr>
            <a:xfrm>
              <a:off x="7532914" y="3016178"/>
              <a:ext cx="674940" cy="51079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F387693-6A41-1223-6131-7F700CFFF1CA}"/>
                </a:ext>
              </a:extLst>
            </p:cNvPr>
            <p:cNvGrpSpPr/>
            <p:nvPr/>
          </p:nvGrpSpPr>
          <p:grpSpPr>
            <a:xfrm>
              <a:off x="8328815" y="2646846"/>
              <a:ext cx="2897809" cy="537640"/>
              <a:chOff x="8328815" y="2646846"/>
              <a:chExt cx="2897809" cy="53764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E4C1247-FB76-44F7-75CE-57430E483B87}"/>
                  </a:ext>
                </a:extLst>
              </p:cNvPr>
              <p:cNvSpPr txBox="1"/>
              <p:nvPr/>
            </p:nvSpPr>
            <p:spPr>
              <a:xfrm>
                <a:off x="8538879" y="2646846"/>
                <a:ext cx="26877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solidFill>
                      <a:srgbClr val="FF0000"/>
                    </a:solidFill>
                  </a:rPr>
                  <a:t>Difficulty of the problem!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97F30866-5E3F-42A9-A76A-56073FCDD46E}"/>
                  </a:ext>
                </a:extLst>
              </p:cNvPr>
              <p:cNvCxnSpPr/>
              <p:nvPr/>
            </p:nvCxnSpPr>
            <p:spPr>
              <a:xfrm flipH="1">
                <a:off x="8328815" y="2989835"/>
                <a:ext cx="401268" cy="19465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3280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7814F-1DF4-2353-6F5A-710CE90C7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F4536DB-D388-70CF-CE06-F441534033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Simulation based on the linear reward assumption</a:t>
                </a:r>
              </a:p>
              <a:p>
                <a:pPr marL="635000" lvl="1" indent="-469900"/>
                <a:r>
                  <a:rPr lang="en-US" dirty="0"/>
                  <a:t>   is drawn from                  and kept unknown to both the system and the user</a:t>
                </a:r>
              </a:p>
              <a:p>
                <a:pPr marL="460375" lvl="1" indent="-295275"/>
                <a:r>
                  <a:rPr lang="en-US" dirty="0"/>
                  <a:t>Action set </a:t>
                </a:r>
              </a:p>
              <a:p>
                <a:pPr marL="460375" lvl="1" indent="-295275"/>
                <a:r>
                  <a:rPr lang="en-US" dirty="0"/>
                  <a:t>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(1,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-rational user, with                       independently drawn from</a:t>
                </a:r>
              </a:p>
              <a:p>
                <a:pPr marL="303213" indent="-303213"/>
                <a:r>
                  <a:rPr lang="en-US" dirty="0"/>
                  <a:t> Baselines</a:t>
                </a:r>
              </a:p>
              <a:p>
                <a:pPr marL="520700" lvl="1" indent="-347663">
                  <a:tabLst>
                    <a:tab pos="225425" algn="l"/>
                  </a:tabLst>
                </a:pPr>
                <a:r>
                  <a:rPr lang="en-US" dirty="0"/>
                  <a:t>Dueling bandit gradient descent (DBGD) </a:t>
                </a:r>
                <a:r>
                  <a:rPr lang="en-US" baseline="30000" dirty="0"/>
                  <a:t>[YJ09]</a:t>
                </a:r>
                <a:r>
                  <a:rPr lang="en-US" dirty="0"/>
                  <a:t>: maintains the current best action       and compare with a neighboring point                  . Known regret:  </a:t>
                </a:r>
              </a:p>
              <a:p>
                <a:pPr marL="520700" lvl="1" indent="-347663">
                  <a:tabLst>
                    <a:tab pos="225425" algn="l"/>
                  </a:tabLst>
                </a:pPr>
                <a:r>
                  <a:rPr lang="en-US" dirty="0" err="1"/>
                  <a:t>Doubler</a:t>
                </a:r>
                <a:r>
                  <a:rPr lang="en-US" dirty="0"/>
                  <a:t> </a:t>
                </a:r>
                <a:r>
                  <a:rPr lang="en-US" baseline="30000" dirty="0"/>
                  <a:t>[AKJ18]</a:t>
                </a:r>
                <a:r>
                  <a:rPr lang="en-US" dirty="0"/>
                  <a:t>: using MAB to solve dueling bandit problem. Known regret:</a:t>
                </a:r>
              </a:p>
              <a:p>
                <a:pPr marL="520700" lvl="1" indent="-347663">
                  <a:tabLst>
                    <a:tab pos="225425" algn="l"/>
                  </a:tabLst>
                </a:pPr>
                <a:r>
                  <a:rPr lang="en-US" dirty="0"/>
                  <a:t>Sparring </a:t>
                </a:r>
                <a:r>
                  <a:rPr lang="en-US" baseline="30000" dirty="0"/>
                  <a:t>[SZB17]</a:t>
                </a:r>
                <a:r>
                  <a:rPr lang="en-US" dirty="0"/>
                  <a:t>: using two MAB instances to solve dueling bandit problem. No known regret analysis, but reported empirically better than </a:t>
                </a:r>
                <a:r>
                  <a:rPr lang="en-US" dirty="0" err="1"/>
                  <a:t>Doubler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F4536DB-D388-70CF-CE06-F441534033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94" t="-3315" r="-1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C799C-BD83-9EE5-CC33-1124666C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Experiment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65309-E9B2-9CD8-E715-04F69430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0D903B-73F2-31BE-5802-7003DA938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800" y="1694303"/>
            <a:ext cx="1792559" cy="427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30F288-DF8E-5E95-ABFF-C53BB088D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445" y="2147563"/>
            <a:ext cx="365314" cy="360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6FB9C7-46D8-C16D-4DB7-F270AD186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609" y="2571750"/>
            <a:ext cx="1709783" cy="357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04BF12-6E32-1E6B-F10A-AEAC1E9E5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622" y="2894489"/>
            <a:ext cx="1438910" cy="427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D51EA3-F28A-392E-1C9B-410C02F965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8171" y="2894489"/>
            <a:ext cx="1150076" cy="424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7D4C5-7169-841E-1860-ED8356C56C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965" y="2167123"/>
            <a:ext cx="1108091" cy="357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371FD1-3019-A774-38A7-0557D76289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4749" y="3967014"/>
            <a:ext cx="350338" cy="2495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6E2ACE-C65B-83A9-CB0E-8A65A7EBE2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8728" y="4274447"/>
            <a:ext cx="1123587" cy="3097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AF1732-F112-A750-51FF-09A59076E8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08432" y="4245648"/>
            <a:ext cx="679999" cy="3255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ED895A-3494-D271-D1ED-9611ED50CB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90079" y="4625654"/>
            <a:ext cx="725923" cy="31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1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2BD7-CB7D-5AC7-5B18-8530CE5C1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results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DE4A59-DA28-D1E6-4647-EDF9688EE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9B4B7-8174-B2D4-1DC8-454BBF68F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969DA0-4652-2E4C-A53A-13432CA85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3" y="2177523"/>
            <a:ext cx="10019397" cy="3657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2BD242A-1B4A-ED03-1A0A-27EB33BEA66E}"/>
              </a:ext>
            </a:extLst>
          </p:cNvPr>
          <p:cNvGrpSpPr/>
          <p:nvPr/>
        </p:nvGrpSpPr>
        <p:grpSpPr>
          <a:xfrm>
            <a:off x="4633325" y="1600199"/>
            <a:ext cx="3230152" cy="369332"/>
            <a:chOff x="5782856" y="1663906"/>
            <a:chExt cx="3230152" cy="3693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362DD7-1A39-E8CD-9ABC-81CE9F53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2856" y="1754603"/>
              <a:ext cx="713377" cy="2699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A2FB58-73E9-32BF-60A7-2D263A8221E0}"/>
                </a:ext>
              </a:extLst>
            </p:cNvPr>
            <p:cNvSpPr txBox="1"/>
            <p:nvPr/>
          </p:nvSpPr>
          <p:spPr>
            <a:xfrm>
              <a:off x="6452688" y="1663906"/>
              <a:ext cx="2560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, user is running </a:t>
              </a:r>
              <a:r>
                <a:rPr lang="en-US" dirty="0" err="1"/>
                <a:t>LinUCB</a:t>
              </a:r>
              <a:endParaRPr lang="en-US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D97C35A-D8FE-ECC2-3248-45BF61F14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5864860"/>
            <a:ext cx="1219926" cy="299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E8D55B-DE5D-5ECE-0E04-B174DCD4C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3910" y="5864860"/>
            <a:ext cx="2616833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5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11A13-F22B-E372-8113-9F3BB250F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4ACE3-D77A-EF2B-1466-DEBF5FE92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Results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E8B75-3EBE-0DA5-1C21-6208BC76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CA029-F932-4945-DE58-D9EB32079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46" y="2123890"/>
            <a:ext cx="9901646" cy="3656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F15BE5-9F68-E8A7-860A-A24EFDEE1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5864860"/>
            <a:ext cx="1219926" cy="299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6A64CE-A489-B4C3-156A-F993D681A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910" y="5864860"/>
            <a:ext cx="2616833" cy="30175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9A7D7D7-3C1B-1C84-3A7F-D0164D883F1E}"/>
              </a:ext>
            </a:extLst>
          </p:cNvPr>
          <p:cNvGrpSpPr/>
          <p:nvPr/>
        </p:nvGrpSpPr>
        <p:grpSpPr>
          <a:xfrm>
            <a:off x="3765508" y="1600200"/>
            <a:ext cx="4866818" cy="369332"/>
            <a:chOff x="4442645" y="1492239"/>
            <a:chExt cx="4866818" cy="3693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F81483-7C62-72B4-05F7-73B83D7D5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2645" y="1573655"/>
              <a:ext cx="757867" cy="27432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86AFBA-506F-F121-B4BA-375428D7BFF0}"/>
                </a:ext>
              </a:extLst>
            </p:cNvPr>
            <p:cNvSpPr txBox="1"/>
            <p:nvPr/>
          </p:nvSpPr>
          <p:spPr>
            <a:xfrm>
              <a:off x="5146764" y="1492239"/>
              <a:ext cx="4162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, stronger non-stationarity is introduced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308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A4A213-5E47-B493-56DF-2FF3E5005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757CDA-853E-71F2-9454-0720977C0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from a learning user in a contextual setting is still possible</a:t>
            </a:r>
          </a:p>
          <a:p>
            <a:pPr marL="747713" lvl="1" indent="-452438"/>
            <a:r>
              <a:rPr lang="en-US" dirty="0"/>
              <a:t>An efficient ellipsoid method to search for the ground-truth model parameters based on users’ revealed preferences</a:t>
            </a:r>
          </a:p>
          <a:p>
            <a:pPr marL="747713" lvl="1" indent="-452438"/>
            <a:r>
              <a:rPr lang="en-US" dirty="0"/>
              <a:t>Nearly optimal regret guarantee is provided</a:t>
            </a:r>
          </a:p>
          <a:p>
            <a:pPr marL="747713" lvl="1" indent="-452438"/>
            <a:r>
              <a:rPr lang="en-US" dirty="0"/>
              <a:t>The negative empirical results suggest serious consequences of ignoring user-side learning</a:t>
            </a:r>
          </a:p>
          <a:p>
            <a:pPr marL="285750" indent="-285750"/>
            <a:r>
              <a:rPr lang="en-US" dirty="0"/>
              <a:t>Learning from strategic learning users?</a:t>
            </a:r>
          </a:p>
          <a:p>
            <a:pPr marL="685800" lvl="1" indent="-452438"/>
            <a:r>
              <a:rPr lang="en-US" dirty="0"/>
              <a:t>They can be cooperating or competing with each other</a:t>
            </a:r>
          </a:p>
          <a:p>
            <a:pPr marL="685800" lvl="1" indent="-452438"/>
            <a:r>
              <a:rPr lang="en-US" dirty="0"/>
              <a:t>They might share different objectives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B918A5-BF22-4634-D1A5-739804EE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A59ED0-4B5E-2174-ED5B-29A41AA7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4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36</a:t>
            </a:fld>
            <a:endParaRPr lang="en-US"/>
          </a:p>
        </p:txBody>
      </p:sp>
      <p:pic>
        <p:nvPicPr>
          <p:cNvPr id="3080" name="Picture 8" descr="Haifeng Xu - Image">
            <a:extLst>
              <a:ext uri="{FF2B5EF4-FFF2-40B4-BE49-F238E27FC236}">
                <a16:creationId xmlns:a16="http://schemas.microsoft.com/office/drawing/2014/main" id="{6F76CE7B-A970-FA44-8F6D-8B0A3C3BB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2764" y="2323896"/>
            <a:ext cx="1497209" cy="149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enis">
            <a:extLst>
              <a:ext uri="{FF2B5EF4-FFF2-40B4-BE49-F238E27FC236}">
                <a16:creationId xmlns:a16="http://schemas.microsoft.com/office/drawing/2014/main" id="{97358EAF-B93B-A94E-B466-9CE00D65A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8448" y="2301930"/>
            <a:ext cx="1526716" cy="152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preview">
            <a:extLst>
              <a:ext uri="{FF2B5EF4-FFF2-40B4-BE49-F238E27FC236}">
                <a16:creationId xmlns:a16="http://schemas.microsoft.com/office/drawing/2014/main" id="{EB1E3121-42EC-3546-B325-838FB3223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091" y="2301301"/>
            <a:ext cx="1135337" cy="152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9CBFA3-EDD9-D442-9E88-32AEA58C06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9" b="11415"/>
          <a:stretch/>
        </p:blipFill>
        <p:spPr>
          <a:xfrm>
            <a:off x="4423039" y="2313550"/>
            <a:ext cx="1369114" cy="150755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67FC451-C74E-624D-99FD-D46F62F013A1}"/>
              </a:ext>
            </a:extLst>
          </p:cNvPr>
          <p:cNvGrpSpPr/>
          <p:nvPr/>
        </p:nvGrpSpPr>
        <p:grpSpPr>
          <a:xfrm>
            <a:off x="4983766" y="4115412"/>
            <a:ext cx="2917956" cy="1001364"/>
            <a:chOff x="2408131" y="5368026"/>
            <a:chExt cx="2917956" cy="1001364"/>
          </a:xfrm>
        </p:grpSpPr>
        <p:pic>
          <p:nvPicPr>
            <p:cNvPr id="8" name="Picture 7" descr="mage result for nsf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131" y="5368026"/>
              <a:ext cx="985291" cy="990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4D4F84-3E5D-E54E-9879-4AFDEB7A49D0}"/>
                </a:ext>
              </a:extLst>
            </p:cNvPr>
            <p:cNvSpPr txBox="1"/>
            <p:nvPr/>
          </p:nvSpPr>
          <p:spPr>
            <a:xfrm>
              <a:off x="3468446" y="5446060"/>
              <a:ext cx="18576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IIS-1553568</a:t>
              </a:r>
            </a:p>
            <a:p>
              <a:r>
                <a:rPr lang="en-US" dirty="0"/>
                <a:t>IIS-2007492</a:t>
              </a:r>
            </a:p>
            <a:p>
              <a:r>
                <a:rPr lang="en-US" dirty="0"/>
                <a:t>IIS-1838615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923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4"/>
    </mc:Choice>
    <mc:Fallback xmlns="">
      <p:transition spd="slow" advTm="13414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92B76-54C9-0B4F-C198-D71AC5B83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6A3F1-5FB8-02F6-D41B-F39A0957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Fan Yao, </a:t>
            </a:r>
            <a:r>
              <a:rPr lang="en-US" dirty="0" err="1"/>
              <a:t>Chuanhao</a:t>
            </a:r>
            <a:r>
              <a:rPr lang="en-US" dirty="0"/>
              <a:t> Li, Denis </a:t>
            </a:r>
            <a:r>
              <a:rPr lang="en-US" dirty="0" err="1"/>
              <a:t>Nekipelov</a:t>
            </a:r>
            <a:r>
              <a:rPr lang="en-US" dirty="0"/>
              <a:t>, </a:t>
            </a:r>
            <a:r>
              <a:rPr lang="en-US" dirty="0" err="1"/>
              <a:t>Hongning</a:t>
            </a:r>
            <a:r>
              <a:rPr lang="en-US" dirty="0"/>
              <a:t> Wang and Haifeng Xu. ﻿Learning the Optimal Recommendation from Explorative Users. The 36th AAAI Conference on Artificial Intelligence (AAAI'2022).</a:t>
            </a:r>
          </a:p>
          <a:p>
            <a:r>
              <a:rPr lang="en-US" dirty="0"/>
              <a:t>Fan Yao, </a:t>
            </a:r>
            <a:r>
              <a:rPr lang="en-US" dirty="0" err="1"/>
              <a:t>Chuanhao</a:t>
            </a:r>
            <a:r>
              <a:rPr lang="en-US" dirty="0"/>
              <a:t> Li, Denis </a:t>
            </a:r>
            <a:r>
              <a:rPr lang="en-US" dirty="0" err="1"/>
              <a:t>Nekipelov</a:t>
            </a:r>
            <a:r>
              <a:rPr lang="en-US" dirty="0"/>
              <a:t>, </a:t>
            </a:r>
            <a:r>
              <a:rPr lang="en-US" dirty="0" err="1"/>
              <a:t>Hongning</a:t>
            </a:r>
            <a:r>
              <a:rPr lang="en-US" dirty="0"/>
              <a:t> Wang and Haifeng Xu. ﻿Learning from a Learning User for Optimal Recommendations. The 39th International Conference on Machine Learning (ICML'2022).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FEDD9-794F-33F7-6E0E-110E3D6D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9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6DC71-F619-234D-BE73-7B01A8C9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Arial" charset="0"/>
                <a:cs typeface="Arial" charset="0"/>
              </a:rPr>
              <a:t>Selected references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C1386C4-525C-AE42-9F07-93373C9A6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400" dirty="0"/>
              <a:t>[LR85] Lai, T. L., &amp; Robbins, H. (1985). Asymptotically efficient adaptive allocation rules. Advances in applied mathematics, 6(1), 4-22.</a:t>
            </a:r>
          </a:p>
          <a:p>
            <a:pPr marL="0" indent="0">
              <a:buNone/>
            </a:pPr>
            <a:r>
              <a:rPr lang="en-US" sz="1400" dirty="0"/>
              <a:t>[Aue95] Auer, P., </a:t>
            </a:r>
            <a:r>
              <a:rPr lang="en-US" sz="1400" dirty="0" err="1"/>
              <a:t>Cesa</a:t>
            </a:r>
            <a:r>
              <a:rPr lang="en-US" sz="1400" dirty="0"/>
              <a:t>-Bianchi, N., Freund, Y., &amp; </a:t>
            </a:r>
            <a:r>
              <a:rPr lang="en-US" sz="1400" dirty="0" err="1"/>
              <a:t>Schapire</a:t>
            </a:r>
            <a:r>
              <a:rPr lang="en-US" sz="1400" dirty="0"/>
              <a:t>, R. E. (1995, October). Gambling in a rigged casino: The adversarial multi-armed bandit problem. In Proceedings of IEEE 36th Annual Foundations of Computer Science (pp. 322-331). IEEE.</a:t>
            </a:r>
          </a:p>
          <a:p>
            <a:pPr marL="0" indent="0">
              <a:buNone/>
            </a:pPr>
            <a:r>
              <a:rPr lang="en-US" sz="1400" dirty="0"/>
              <a:t>[Aue02] Auer, P. (2002). Using confidence bounds for exploitation-exploration trade-offs. Journal of Machine Learning Research, 3(Nov), 397-422.</a:t>
            </a:r>
          </a:p>
          <a:p>
            <a:pPr marL="0" indent="0">
              <a:buNone/>
            </a:pPr>
            <a:r>
              <a:rPr lang="en-US" sz="1400" dirty="0"/>
              <a:t>[CL16] </a:t>
            </a:r>
            <a:r>
              <a:rPr lang="en-US" sz="1400" dirty="0" err="1"/>
              <a:t>Carpentier</a:t>
            </a:r>
            <a:r>
              <a:rPr lang="en-US" sz="1400" dirty="0"/>
              <a:t>, A., &amp; Locatelli, A. (2016, June). Tight (lower) bounds for the fixed budget best arm identification bandit problem. In Conference on Learning Theory (pp. 590-604). PMLR.</a:t>
            </a:r>
          </a:p>
          <a:p>
            <a:pPr marL="0" indent="0">
              <a:buNone/>
            </a:pPr>
            <a:r>
              <a:rPr lang="en-US" sz="1400" dirty="0"/>
              <a:t>[GK16] </a:t>
            </a:r>
            <a:r>
              <a:rPr lang="en-US" sz="1400" dirty="0" err="1"/>
              <a:t>Garivier</a:t>
            </a:r>
            <a:r>
              <a:rPr lang="en-US" sz="1400" dirty="0"/>
              <a:t>, A., &amp; Kaufmann, E. (2016, June). Optimal best arm identification with fixed confidence. In Conference on Learning Theory (pp. 998-1027). PMLR.</a:t>
            </a:r>
          </a:p>
          <a:p>
            <a:pPr marL="0" indent="0">
              <a:buNone/>
            </a:pPr>
            <a:r>
              <a:rPr lang="en-US" sz="1400" dirty="0"/>
              <a:t>[APS11] Abbasi-</a:t>
            </a:r>
            <a:r>
              <a:rPr lang="en-US" sz="1400" dirty="0" err="1"/>
              <a:t>Yadkori</a:t>
            </a:r>
            <a:r>
              <a:rPr lang="en-US" sz="1400" dirty="0"/>
              <a:t>, Y., </a:t>
            </a:r>
            <a:r>
              <a:rPr lang="en-US" sz="1400" dirty="0" err="1"/>
              <a:t>Pál</a:t>
            </a:r>
            <a:r>
              <a:rPr lang="en-US" sz="1400" dirty="0"/>
              <a:t>, D., &amp; </a:t>
            </a:r>
            <a:r>
              <a:rPr lang="en-US" sz="1400" dirty="0" err="1"/>
              <a:t>Szepesvári</a:t>
            </a:r>
            <a:r>
              <a:rPr lang="en-US" sz="1400" dirty="0"/>
              <a:t>, C. (2011). Improved algorithms for linear stochastic bandits. Advances in neural information processing systems, 24.</a:t>
            </a:r>
          </a:p>
          <a:p>
            <a:pPr marL="0" indent="0">
              <a:buNone/>
            </a:pPr>
            <a:r>
              <a:rPr lang="en-US" sz="1400" dirty="0"/>
              <a:t>[AG12] Agrawal, S., &amp; Goyal, N. (2012, June). Analysis of </a:t>
            </a:r>
            <a:r>
              <a:rPr lang="en-US" sz="1400" dirty="0" err="1"/>
              <a:t>thompson</a:t>
            </a:r>
            <a:r>
              <a:rPr lang="en-US" sz="1400" dirty="0"/>
              <a:t> sampling for the multi-armed bandit problem. In Conference on learning theory (pp. 39-1). JMLR Workshop and Conference Proceedings.</a:t>
            </a:r>
          </a:p>
          <a:p>
            <a:pPr marL="0" indent="0">
              <a:buNone/>
            </a:pPr>
            <a:r>
              <a:rPr lang="en-US" sz="1400" dirty="0"/>
              <a:t>[ESY06] Even-Dar, E., </a:t>
            </a:r>
            <a:r>
              <a:rPr lang="en-US" sz="1400" dirty="0" err="1"/>
              <a:t>Mannor</a:t>
            </a:r>
            <a:r>
              <a:rPr lang="en-US" sz="1400" dirty="0"/>
              <a:t>, S., Mansour, Y., &amp; Mahadevan, S. (2006). Action Elimination and Stopping Conditions for the Multi-Armed Bandit and Reinforcement Learning Problems. Journal of machine learning research, 7(6).</a:t>
            </a:r>
          </a:p>
          <a:p>
            <a:pPr marL="0" indent="0">
              <a:buNone/>
            </a:pPr>
            <a:r>
              <a:rPr lang="en-US" sz="1400" dirty="0"/>
              <a:t>[GLS81] </a:t>
            </a:r>
            <a:r>
              <a:rPr lang="en-US" sz="1400" dirty="0" err="1"/>
              <a:t>Grötschel</a:t>
            </a:r>
            <a:r>
              <a:rPr lang="en-US" sz="1400" dirty="0"/>
              <a:t>, M., </a:t>
            </a:r>
            <a:r>
              <a:rPr lang="en-US" sz="1400" dirty="0" err="1"/>
              <a:t>Lovász</a:t>
            </a:r>
            <a:r>
              <a:rPr lang="en-US" sz="1400" dirty="0"/>
              <a:t>, L., &amp; Schrijver, A. (1981). The ellipsoid method and its consequences in combinatorial optimization. </a:t>
            </a:r>
            <a:r>
              <a:rPr lang="en-US" sz="1400" dirty="0" err="1"/>
              <a:t>Combinatorica</a:t>
            </a:r>
            <a:r>
              <a:rPr lang="en-US" sz="1400" dirty="0"/>
              <a:t>, 1(2), 169-197.</a:t>
            </a:r>
          </a:p>
          <a:p>
            <a:pPr marL="0" indent="0">
              <a:buNone/>
            </a:pPr>
            <a:r>
              <a:rPr lang="en-US" sz="1400" dirty="0"/>
              <a:t>[YJ09] Yue, Y., &amp; </a:t>
            </a:r>
            <a:r>
              <a:rPr lang="en-US" sz="1400" dirty="0" err="1"/>
              <a:t>Joachims</a:t>
            </a:r>
            <a:r>
              <a:rPr lang="en-US" sz="1400" dirty="0"/>
              <a:t>, T. (2009, June). Interactively optimizing information retrieval systems as a dueling bandits problem. In Proceedings of the 26th Annual International Conference on Machine Learning (pp. 1201-1208).</a:t>
            </a:r>
          </a:p>
          <a:p>
            <a:pPr marL="0" indent="0">
              <a:buNone/>
            </a:pPr>
            <a:r>
              <a:rPr lang="en-US" sz="1400" dirty="0"/>
              <a:t>[AKJ18] </a:t>
            </a:r>
            <a:r>
              <a:rPr lang="en-US" sz="1400" dirty="0" err="1"/>
              <a:t>Ailon</a:t>
            </a:r>
            <a:r>
              <a:rPr lang="en-US" sz="1400" dirty="0"/>
              <a:t>, N., </a:t>
            </a:r>
            <a:r>
              <a:rPr lang="en-US" sz="1400" dirty="0" err="1"/>
              <a:t>Karnin</a:t>
            </a:r>
            <a:r>
              <a:rPr lang="en-US" sz="1400" dirty="0"/>
              <a:t>, Z., &amp; </a:t>
            </a:r>
            <a:r>
              <a:rPr lang="en-US" sz="1400" dirty="0" err="1"/>
              <a:t>Joachims</a:t>
            </a:r>
            <a:r>
              <a:rPr lang="en-US" sz="1400" dirty="0"/>
              <a:t>, T. (2014, June). Reducing dueling bandits to cardinal bandits. In International Conference on Machine Learning (pp. 856-864). PMLR.</a:t>
            </a:r>
          </a:p>
          <a:p>
            <a:pPr marL="0" indent="0">
              <a:buNone/>
            </a:pPr>
            <a:r>
              <a:rPr lang="en-US" sz="1400" dirty="0"/>
              <a:t>[SZB17] Sui, Y., Zhuang, V., Burdick, J. W., &amp; Yue, Y. (2017). Multi-dueling bandits with dependent arms. </a:t>
            </a:r>
            <a:r>
              <a:rPr lang="en-US" sz="1400" dirty="0" err="1"/>
              <a:t>arXiv</a:t>
            </a:r>
            <a:r>
              <a:rPr lang="en-US" sz="1400" dirty="0"/>
              <a:t> preprint arXiv:1705.00253.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BA427-E89E-6149-BDB8-BA9824A5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1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6DC71-F619-234D-BE73-7B01A8C9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Arial" charset="0"/>
                <a:cs typeface="Arial" charset="0"/>
              </a:rPr>
              <a:t>Selected references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C1386C4-525C-AE42-9F07-93373C9A6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300" dirty="0"/>
              <a:t>[Vil04] Villas-Boas, J. M. (2004). Consumer learning, brand loyalty, and competition. Marketing Science, 23(1), 134-145.</a:t>
            </a:r>
          </a:p>
          <a:p>
            <a:pPr marL="0" indent="0">
              <a:buNone/>
            </a:pPr>
            <a:r>
              <a:rPr lang="en-US" sz="1300" dirty="0"/>
              <a:t>[DJP06] </a:t>
            </a:r>
            <a:r>
              <a:rPr lang="en-US" sz="1300" dirty="0" err="1"/>
              <a:t>Daw</a:t>
            </a:r>
            <a:r>
              <a:rPr lang="en-US" sz="1300" dirty="0"/>
              <a:t>, N. D., </a:t>
            </a:r>
            <a:r>
              <a:rPr lang="en-US" sz="1300" dirty="0" err="1"/>
              <a:t>O'doherty</a:t>
            </a:r>
            <a:r>
              <a:rPr lang="en-US" sz="1300" dirty="0"/>
              <a:t>, J. P., Dayan, P., Seymour, B., &amp; Dolan, R. J. (2006). Cortical substrates for exploratory decisions in humans. Nature, 441(7095), 876-879.</a:t>
            </a:r>
          </a:p>
          <a:p>
            <a:pPr marL="0" indent="0">
              <a:buNone/>
            </a:pPr>
            <a:r>
              <a:rPr lang="en-US" sz="1300" dirty="0"/>
              <a:t>[ZJ13] Zhang, S., &amp; Yu, A. J. (2013). Forgetful Bayes and myopic planning: Human learning and decision-making in a bandit setting. Advances in neural information processing systems, 26.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BA427-E89E-6149-BDB8-BA9824A5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9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B38B8-8131-2DEB-2676-A5A739A1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Interactive</a:t>
            </a:r>
            <a:r>
              <a:rPr lang="zh-CN" altLang="en-US" dirty="0"/>
              <a:t> </a:t>
            </a:r>
            <a:r>
              <a:rPr lang="en-US" altLang="zh-CN" dirty="0"/>
              <a:t>recommendation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90C7B-E654-26D9-E175-A79EE2A60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two-party</a:t>
            </a:r>
            <a:r>
              <a:rPr lang="zh-CN" altLang="en-US" dirty="0"/>
              <a:t> </a:t>
            </a:r>
            <a:r>
              <a:rPr lang="en-US" altLang="zh-CN" dirty="0"/>
              <a:t>game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user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Problem</a:t>
            </a:r>
            <a:r>
              <a:rPr lang="zh-CN" altLang="en-US" dirty="0"/>
              <a:t> </a:t>
            </a:r>
            <a:r>
              <a:rPr lang="en-US" altLang="zh-CN" dirty="0"/>
              <a:t>setup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4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094" y="2978240"/>
            <a:ext cx="1175676" cy="11756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32" y="3179813"/>
            <a:ext cx="772530" cy="772530"/>
          </a:xfrm>
          <a:prstGeom prst="rect">
            <a:avLst/>
          </a:prstGeom>
        </p:spPr>
      </p:pic>
      <p:pic>
        <p:nvPicPr>
          <p:cNvPr id="5124" name="Picture 4" descr="Image result for woman ba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933" y="2898603"/>
            <a:ext cx="1053740" cy="105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woman ba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055" y="2791203"/>
            <a:ext cx="1088305" cy="116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woman ba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567" y="2791203"/>
            <a:ext cx="1161140" cy="116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Image result for dolla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29" y="2559194"/>
            <a:ext cx="534815" cy="53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mage result for woman ba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187" y="2898603"/>
            <a:ext cx="1053740" cy="105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woman bag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09" y="2791203"/>
            <a:ext cx="1088305" cy="116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ha_Ching_Register-Muska666-17326228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42111" y="716431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0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92DD7-1689-1048-8F62-1B5E3F2F7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Arial" charset="0"/>
                <a:cs typeface="Arial" charset="0"/>
              </a:rPr>
              <a:t>Q&amp;A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FC355-33EE-884D-87A5-B0484E7A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457EC3-FA9E-B641-B272-A255FA6D15A5}"/>
              </a:ext>
            </a:extLst>
          </p:cNvPr>
          <p:cNvSpPr txBox="1"/>
          <p:nvPr/>
        </p:nvSpPr>
        <p:spPr>
          <a:xfrm>
            <a:off x="5134035" y="2788223"/>
            <a:ext cx="3629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/>
              <a:t>Thank</a:t>
            </a:r>
            <a:r>
              <a:rPr lang="zh-CN" altLang="en-US" sz="4400" dirty="0"/>
              <a:t> </a:t>
            </a:r>
            <a:r>
              <a:rPr lang="en-US" altLang="zh-CN" sz="4400" dirty="0"/>
              <a:t>you!</a:t>
            </a:r>
            <a:endParaRPr lang="en-US" sz="4400" dirty="0"/>
          </a:p>
        </p:txBody>
      </p:sp>
      <p:pic>
        <p:nvPicPr>
          <p:cNvPr id="6" name="Picture 2" descr="mage result for github">
            <a:extLst>
              <a:ext uri="{FF2B5EF4-FFF2-40B4-BE49-F238E27FC236}">
                <a16:creationId xmlns:a16="http://schemas.microsoft.com/office/drawing/2014/main" id="{1B5DA8F4-0C94-D14F-A1E7-D0845F6C3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939" y="3922160"/>
            <a:ext cx="997498" cy="52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726EF-F5CA-0649-8C0F-9DD0F1DDA640}"/>
              </a:ext>
            </a:extLst>
          </p:cNvPr>
          <p:cNvSpPr txBox="1"/>
          <p:nvPr/>
        </p:nvSpPr>
        <p:spPr>
          <a:xfrm>
            <a:off x="2477931" y="3962608"/>
            <a:ext cx="91460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/>
              <a:t>BanditLib</a:t>
            </a:r>
            <a:r>
              <a:rPr lang="en-US" altLang="zh-CN" sz="2400" dirty="0"/>
              <a:t>:</a:t>
            </a:r>
            <a:r>
              <a:rPr lang="zh-CN" altLang="en-US" sz="2400" dirty="0"/>
              <a:t> </a:t>
            </a:r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github.com</a:t>
            </a:r>
            <a:r>
              <a:rPr lang="en-US" sz="2400" dirty="0">
                <a:hlinkClick r:id="rId3"/>
              </a:rPr>
              <a:t>/HCDM/</a:t>
            </a:r>
            <a:r>
              <a:rPr lang="en-US" sz="2400" dirty="0" err="1">
                <a:hlinkClick r:id="rId3"/>
              </a:rPr>
              <a:t>BanditLib</a:t>
            </a:r>
            <a:endParaRPr lang="zh-CN" altLang="en-US" sz="2400" dirty="0"/>
          </a:p>
          <a:p>
            <a:r>
              <a:rPr lang="zh-CN" altLang="en-US" dirty="0"/>
              <a:t> 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A1CB49-2FD2-F344-A798-5E81DBA47FFD}"/>
              </a:ext>
            </a:extLst>
          </p:cNvPr>
          <p:cNvCxnSpPr>
            <a:cxnSpLocks/>
          </p:cNvCxnSpPr>
          <p:nvPr/>
        </p:nvCxnSpPr>
        <p:spPr>
          <a:xfrm>
            <a:off x="1886590" y="3692645"/>
            <a:ext cx="900783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57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Interactive</a:t>
            </a:r>
            <a:r>
              <a:rPr lang="zh-CN" altLang="en-US" dirty="0"/>
              <a:t> </a:t>
            </a:r>
            <a:r>
              <a:rPr lang="en-US" altLang="zh-CN" dirty="0"/>
              <a:t>recommendation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two-party</a:t>
            </a:r>
            <a:r>
              <a:rPr lang="zh-CN" altLang="en-US" dirty="0"/>
              <a:t> </a:t>
            </a:r>
            <a:r>
              <a:rPr lang="en-US" altLang="zh-CN" dirty="0"/>
              <a:t>game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user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</a:t>
            </a:r>
            <a:r>
              <a:rPr lang="zh-CN" altLang="en-US" dirty="0"/>
              <a:t> </a:t>
            </a:r>
            <a:r>
              <a:rPr lang="en-US" altLang="zh-CN" dirty="0"/>
              <a:t>Setup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5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094" y="2978240"/>
            <a:ext cx="1175676" cy="11756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32" y="3179813"/>
            <a:ext cx="772530" cy="772530"/>
          </a:xfrm>
          <a:prstGeom prst="rect">
            <a:avLst/>
          </a:prstGeom>
        </p:spPr>
      </p:pic>
      <p:pic>
        <p:nvPicPr>
          <p:cNvPr id="5124" name="Picture 4" descr="Image result for woman b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933" y="2898603"/>
            <a:ext cx="1053740" cy="105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woman ba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055" y="2791203"/>
            <a:ext cx="1088305" cy="116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woman ba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567" y="2791203"/>
            <a:ext cx="1161140" cy="116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woman ba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933" y="2893862"/>
            <a:ext cx="1053740" cy="105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 result for woman ba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567" y="2786462"/>
            <a:ext cx="1161140" cy="116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976492" y="4300756"/>
            <a:ext cx="4526465" cy="1935320"/>
            <a:chOff x="3035246" y="4309900"/>
            <a:chExt cx="4526465" cy="1935320"/>
          </a:xfrm>
        </p:grpSpPr>
        <p:pic>
          <p:nvPicPr>
            <p:cNvPr id="1032" name="Picture 8" descr="Image result for increase revenue amazo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5839" y="4477284"/>
              <a:ext cx="3535872" cy="1767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035246" y="4309900"/>
              <a:ext cx="2322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Goal: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502387" y="1580794"/>
            <a:ext cx="2322576" cy="1889206"/>
            <a:chOff x="9502387" y="1580794"/>
            <a:chExt cx="2322576" cy="188920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36840" y="2021198"/>
              <a:ext cx="966170" cy="144880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9502387" y="1580794"/>
              <a:ext cx="2322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Strategy?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170332" y="4418017"/>
            <a:ext cx="298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Challenge:</a:t>
            </a:r>
          </a:p>
          <a:p>
            <a:pPr marL="342900" indent="-342900">
              <a:buAutoNum type="arabicParenR"/>
            </a:pPr>
            <a:r>
              <a:rPr lang="en-US" b="1" dirty="0"/>
              <a:t>Unknown preference;</a:t>
            </a:r>
          </a:p>
          <a:p>
            <a:pPr marL="342900" indent="-342900">
              <a:buAutoNum type="arabicParenR"/>
            </a:pPr>
            <a:r>
              <a:rPr lang="en-US" b="1" dirty="0"/>
              <a:t>Feedback is acquired on the fly, and it is not free!</a:t>
            </a:r>
          </a:p>
        </p:txBody>
      </p:sp>
    </p:spTree>
    <p:extLst>
      <p:ext uri="{BB962C8B-B14F-4D97-AF65-F5344CB8AC3E}">
        <p14:creationId xmlns:p14="http://schemas.microsoft.com/office/powerpoint/2010/main" val="29437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Interactive</a:t>
            </a:r>
            <a:r>
              <a:rPr lang="zh-CN" altLang="en-US" dirty="0"/>
              <a:t> </a:t>
            </a:r>
            <a:r>
              <a:rPr lang="en-US" altLang="zh-CN" dirty="0"/>
              <a:t>recommendation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bandit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Stochastic multi-arm bandit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setup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891620" y="3308625"/>
            <a:ext cx="5854284" cy="1344127"/>
            <a:chOff x="2586820" y="3220277"/>
            <a:chExt cx="5854284" cy="1344127"/>
          </a:xfrm>
        </p:grpSpPr>
        <p:pic>
          <p:nvPicPr>
            <p:cNvPr id="6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820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333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977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892800" y="3423479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pic>
        <p:nvPicPr>
          <p:cNvPr id="3076" name="Picture 4" descr="Controller, emergency, escape, evacuate, lever, pull, push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40" y="5110254"/>
            <a:ext cx="543340" cy="5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738968" y="2331511"/>
            <a:ext cx="326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Goal: </a:t>
            </a:r>
            <a:r>
              <a:rPr lang="en-US" dirty="0"/>
              <a:t>maximize the accumulated reward over T rounds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580193" y="6015076"/>
            <a:ext cx="2707757" cy="394801"/>
            <a:chOff x="2478347" y="5998069"/>
            <a:chExt cx="2707757" cy="39480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69972" y="6014768"/>
              <a:ext cx="1816132" cy="37810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478347" y="5998069"/>
              <a:ext cx="1634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History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7CE0C05-E869-9BCD-E7B0-5C4CA199B41A}"/>
              </a:ext>
            </a:extLst>
          </p:cNvPr>
          <p:cNvGrpSpPr/>
          <p:nvPr/>
        </p:nvGrpSpPr>
        <p:grpSpPr>
          <a:xfrm>
            <a:off x="261395" y="4920293"/>
            <a:ext cx="2884610" cy="919299"/>
            <a:chOff x="261395" y="4920293"/>
            <a:chExt cx="2884610" cy="919299"/>
          </a:xfrm>
        </p:grpSpPr>
        <p:pic>
          <p:nvPicPr>
            <p:cNvPr id="17" name="Picture 2" descr="mage result for robot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8763" y="4920293"/>
              <a:ext cx="827242" cy="827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oup 39"/>
            <p:cNvGrpSpPr/>
            <p:nvPr/>
          </p:nvGrpSpPr>
          <p:grpSpPr>
            <a:xfrm>
              <a:off x="261395" y="5096919"/>
              <a:ext cx="2210579" cy="742673"/>
              <a:chOff x="261395" y="5096919"/>
              <a:chExt cx="2210579" cy="742673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261395" y="5096919"/>
                <a:ext cx="22105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Agent/learner/policy</a:t>
                </a: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0171" y="5502829"/>
                <a:ext cx="1125095" cy="336763"/>
              </a:xfrm>
              <a:prstGeom prst="rect">
                <a:avLst/>
              </a:prstGeom>
            </p:spPr>
          </p:pic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F197251-26AB-46F9-D0DD-7961D8FF4AC7}"/>
              </a:ext>
            </a:extLst>
          </p:cNvPr>
          <p:cNvGrpSpPr/>
          <p:nvPr/>
        </p:nvGrpSpPr>
        <p:grpSpPr>
          <a:xfrm>
            <a:off x="4883431" y="5090860"/>
            <a:ext cx="1434772" cy="649798"/>
            <a:chOff x="4883431" y="5090860"/>
            <a:chExt cx="1434772" cy="649798"/>
          </a:xfrm>
        </p:grpSpPr>
        <p:grpSp>
          <p:nvGrpSpPr>
            <p:cNvPr id="18" name="Group 17"/>
            <p:cNvGrpSpPr/>
            <p:nvPr/>
          </p:nvGrpSpPr>
          <p:grpSpPr>
            <a:xfrm>
              <a:off x="4883431" y="5197303"/>
              <a:ext cx="315074" cy="382101"/>
              <a:chOff x="5382479" y="5128591"/>
              <a:chExt cx="315074" cy="382101"/>
            </a:xfrm>
          </p:grpSpPr>
          <p:pic>
            <p:nvPicPr>
              <p:cNvPr id="3074" name="Picture 2" descr="Free photo: Dollar sign - 3d, Investment, Jackpot - Free Download ...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5382479" y="5128591"/>
                <a:ext cx="178135" cy="253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Free photo: Dollar sign - 3d, Investment, Jackpot - Free Download ...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5444323" y="5256694"/>
                <a:ext cx="178135" cy="253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Free photo: Dollar sign - 3d, Investment, Jackpot - Free Download ...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5519418" y="5186017"/>
                <a:ext cx="178135" cy="253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5360317" y="5090860"/>
              <a:ext cx="957886" cy="649798"/>
              <a:chOff x="3584063" y="5078755"/>
              <a:chExt cx="957886" cy="649798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3584063" y="5078755"/>
                <a:ext cx="9578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Reward</a:t>
                </a: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08213" y="5357075"/>
                <a:ext cx="600079" cy="371478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5B8AD7A-947A-BFCA-D78D-340153F8C68B}"/>
              </a:ext>
            </a:extLst>
          </p:cNvPr>
          <p:cNvGrpSpPr/>
          <p:nvPr/>
        </p:nvGrpSpPr>
        <p:grpSpPr>
          <a:xfrm>
            <a:off x="388730" y="2350053"/>
            <a:ext cx="8211931" cy="1054173"/>
            <a:chOff x="388730" y="2350053"/>
            <a:chExt cx="8211931" cy="1054173"/>
          </a:xfrm>
        </p:grpSpPr>
        <p:grpSp>
          <p:nvGrpSpPr>
            <p:cNvPr id="15" name="Group 14"/>
            <p:cNvGrpSpPr/>
            <p:nvPr/>
          </p:nvGrpSpPr>
          <p:grpSpPr>
            <a:xfrm>
              <a:off x="3057985" y="2350053"/>
              <a:ext cx="5542676" cy="858253"/>
              <a:chOff x="2753185" y="2261705"/>
              <a:chExt cx="5542676" cy="858253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3185" y="2482079"/>
                <a:ext cx="980688" cy="637879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3858" y="2451845"/>
                <a:ext cx="1010835" cy="668113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8850" y="2478685"/>
                <a:ext cx="953921" cy="641273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5888383" y="2261705"/>
                <a:ext cx="240747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/>
                  <a:t>…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88730" y="2500243"/>
              <a:ext cx="1360556" cy="903983"/>
              <a:chOff x="388730" y="2500243"/>
              <a:chExt cx="1360556" cy="903983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388730" y="2500243"/>
                <a:ext cx="12898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Reward distribution</a:t>
                </a: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5459" y="3095071"/>
                <a:ext cx="1303827" cy="309155"/>
              </a:xfrm>
              <a:prstGeom prst="rect">
                <a:avLst/>
              </a:prstGeom>
            </p:spPr>
          </p:pic>
        </p:grpSp>
      </p:grpSp>
      <p:grpSp>
        <p:nvGrpSpPr>
          <p:cNvPr id="35" name="Group 34"/>
          <p:cNvGrpSpPr/>
          <p:nvPr/>
        </p:nvGrpSpPr>
        <p:grpSpPr>
          <a:xfrm>
            <a:off x="388730" y="3812208"/>
            <a:ext cx="2445748" cy="720790"/>
            <a:chOff x="388730" y="3812208"/>
            <a:chExt cx="2445748" cy="720790"/>
          </a:xfrm>
        </p:grpSpPr>
        <p:sp>
          <p:nvSpPr>
            <p:cNvPr id="21" name="TextBox 20"/>
            <p:cNvSpPr txBox="1"/>
            <p:nvPr/>
          </p:nvSpPr>
          <p:spPr>
            <a:xfrm>
              <a:off x="388730" y="3812208"/>
              <a:ext cx="1289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Actions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0333" y="4184104"/>
              <a:ext cx="2434145" cy="34889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64CBB8-816C-F247-A0D0-AE732EE4A921}"/>
              </a:ext>
            </a:extLst>
          </p:cNvPr>
          <p:cNvGrpSpPr/>
          <p:nvPr/>
        </p:nvGrpSpPr>
        <p:grpSpPr>
          <a:xfrm>
            <a:off x="3057985" y="4915732"/>
            <a:ext cx="2154510" cy="663896"/>
            <a:chOff x="2999324" y="4905887"/>
            <a:chExt cx="2154510" cy="663896"/>
          </a:xfrm>
        </p:grpSpPr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7FE59326-AC2D-A446-9F63-E32F6DCF1720}"/>
                </a:ext>
              </a:extLst>
            </p:cNvPr>
            <p:cNvSpPr/>
            <p:nvPr/>
          </p:nvSpPr>
          <p:spPr>
            <a:xfrm>
              <a:off x="3181329" y="5242046"/>
              <a:ext cx="1422585" cy="3277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EF67E49-C51E-224D-9C11-CD02710AFF46}"/>
                </a:ext>
              </a:extLst>
            </p:cNvPr>
            <p:cNvSpPr txBox="1"/>
            <p:nvPr/>
          </p:nvSpPr>
          <p:spPr>
            <a:xfrm>
              <a:off x="2999324" y="4905887"/>
              <a:ext cx="2154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recommendation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9D91EF8-1EEA-3BB1-FEDB-0B6D4C12F448}"/>
              </a:ext>
            </a:extLst>
          </p:cNvPr>
          <p:cNvGrpSpPr/>
          <p:nvPr/>
        </p:nvGrpSpPr>
        <p:grpSpPr>
          <a:xfrm>
            <a:off x="3213630" y="4919943"/>
            <a:ext cx="1422585" cy="663896"/>
            <a:chOff x="7244183" y="5588828"/>
            <a:chExt cx="1422585" cy="663896"/>
          </a:xfrm>
        </p:grpSpPr>
        <p:sp>
          <p:nvSpPr>
            <p:cNvPr id="49" name="Right Arrow 48">
              <a:extLst>
                <a:ext uri="{FF2B5EF4-FFF2-40B4-BE49-F238E27FC236}">
                  <a16:creationId xmlns:a16="http://schemas.microsoft.com/office/drawing/2014/main" id="{63ED8870-1818-0E4B-9ED5-387EDFB8F02E}"/>
                </a:ext>
              </a:extLst>
            </p:cNvPr>
            <p:cNvSpPr/>
            <p:nvPr/>
          </p:nvSpPr>
          <p:spPr>
            <a:xfrm rot="10800000">
              <a:off x="7244183" y="5924987"/>
              <a:ext cx="1422585" cy="3277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AE8173F-1707-FE4E-90F7-074B77D13D34}"/>
                </a:ext>
              </a:extLst>
            </p:cNvPr>
            <p:cNvSpPr txBox="1"/>
            <p:nvPr/>
          </p:nvSpPr>
          <p:spPr>
            <a:xfrm>
              <a:off x="7507023" y="5588828"/>
              <a:ext cx="1077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collect 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C8586126-5B52-C7AA-F4C5-51EC21B8362A}"/>
              </a:ext>
            </a:extLst>
          </p:cNvPr>
          <p:cNvSpPr txBox="1"/>
          <p:nvPr/>
        </p:nvSpPr>
        <p:spPr>
          <a:xfrm>
            <a:off x="8902663" y="3731564"/>
            <a:ext cx="32669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A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celebrated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problem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setting,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and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many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popularly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employed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solutions: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B050"/>
                </a:solidFill>
              </a:rPr>
              <a:t>Optimism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in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the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face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of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uncertainty </a:t>
            </a:r>
            <a:r>
              <a:rPr lang="en-US" altLang="zh-CN" baseline="30000" dirty="0">
                <a:solidFill>
                  <a:srgbClr val="00B050"/>
                </a:solidFill>
              </a:rPr>
              <a:t>[</a:t>
            </a:r>
            <a:r>
              <a:rPr lang="en-US" baseline="30000" dirty="0">
                <a:solidFill>
                  <a:srgbClr val="00B050"/>
                </a:solidFill>
              </a:rPr>
              <a:t>APS11</a:t>
            </a:r>
            <a:r>
              <a:rPr lang="en-US" altLang="zh-CN" baseline="30000" dirty="0">
                <a:solidFill>
                  <a:srgbClr val="00B050"/>
                </a:solidFill>
              </a:rPr>
              <a:t>]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B050"/>
                </a:solidFill>
              </a:rPr>
              <a:t>Thompson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sampling</a:t>
            </a:r>
            <a:r>
              <a:rPr lang="en-US" altLang="zh-CN" baseline="30000" dirty="0">
                <a:solidFill>
                  <a:srgbClr val="00B050"/>
                </a:solidFill>
              </a:rPr>
              <a:t> [AG12]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B050"/>
                </a:solidFill>
              </a:rPr>
              <a:t>Phased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elimination </a:t>
            </a:r>
            <a:r>
              <a:rPr lang="en-US" altLang="zh-CN" baseline="30000" dirty="0">
                <a:solidFill>
                  <a:srgbClr val="00B050"/>
                </a:solidFill>
              </a:rPr>
              <a:t>[ESY06]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5DFE5B9-9CD5-D68D-D518-C77EC85BC4ED}"/>
              </a:ext>
            </a:extLst>
          </p:cNvPr>
          <p:cNvSpPr txBox="1"/>
          <p:nvPr/>
        </p:nvSpPr>
        <p:spPr>
          <a:xfrm>
            <a:off x="6043611" y="1677568"/>
            <a:ext cx="5457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Assumptions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when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used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in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recommender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systems?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420F89F-89DF-A07A-C53C-679CCB4ED705}"/>
              </a:ext>
            </a:extLst>
          </p:cNvPr>
          <p:cNvGrpSpPr/>
          <p:nvPr/>
        </p:nvGrpSpPr>
        <p:grpSpPr>
          <a:xfrm>
            <a:off x="261396" y="2069587"/>
            <a:ext cx="8339266" cy="1452267"/>
            <a:chOff x="261396" y="2069587"/>
            <a:chExt cx="8339266" cy="1452267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CF34D8B-968F-65A8-8916-8BD6AF3EE83B}"/>
                </a:ext>
              </a:extLst>
            </p:cNvPr>
            <p:cNvSpPr/>
            <p:nvPr/>
          </p:nvSpPr>
          <p:spPr>
            <a:xfrm>
              <a:off x="261396" y="2465517"/>
              <a:ext cx="8339266" cy="1056337"/>
            </a:xfrm>
            <a:custGeom>
              <a:avLst/>
              <a:gdLst>
                <a:gd name="connsiteX0" fmla="*/ 0 w 8339266"/>
                <a:gd name="connsiteY0" fmla="*/ 0 h 1056337"/>
                <a:gd name="connsiteX1" fmla="*/ 512269 w 8339266"/>
                <a:gd name="connsiteY1" fmla="*/ 0 h 1056337"/>
                <a:gd name="connsiteX2" fmla="*/ 857753 w 8339266"/>
                <a:gd name="connsiteY2" fmla="*/ 0 h 1056337"/>
                <a:gd name="connsiteX3" fmla="*/ 1620200 w 8339266"/>
                <a:gd name="connsiteY3" fmla="*/ 0 h 1056337"/>
                <a:gd name="connsiteX4" fmla="*/ 2132469 w 8339266"/>
                <a:gd name="connsiteY4" fmla="*/ 0 h 1056337"/>
                <a:gd name="connsiteX5" fmla="*/ 2644739 w 8339266"/>
                <a:gd name="connsiteY5" fmla="*/ 0 h 1056337"/>
                <a:gd name="connsiteX6" fmla="*/ 3407186 w 8339266"/>
                <a:gd name="connsiteY6" fmla="*/ 0 h 1056337"/>
                <a:gd name="connsiteX7" fmla="*/ 3836062 w 8339266"/>
                <a:gd name="connsiteY7" fmla="*/ 0 h 1056337"/>
                <a:gd name="connsiteX8" fmla="*/ 4598510 w 8339266"/>
                <a:gd name="connsiteY8" fmla="*/ 0 h 1056337"/>
                <a:gd name="connsiteX9" fmla="*/ 5360957 w 8339266"/>
                <a:gd name="connsiteY9" fmla="*/ 0 h 1056337"/>
                <a:gd name="connsiteX10" fmla="*/ 5956619 w 8339266"/>
                <a:gd name="connsiteY10" fmla="*/ 0 h 1056337"/>
                <a:gd name="connsiteX11" fmla="*/ 6719066 w 8339266"/>
                <a:gd name="connsiteY11" fmla="*/ 0 h 1056337"/>
                <a:gd name="connsiteX12" fmla="*/ 7231335 w 8339266"/>
                <a:gd name="connsiteY12" fmla="*/ 0 h 1056337"/>
                <a:gd name="connsiteX13" fmla="*/ 7743604 w 8339266"/>
                <a:gd name="connsiteY13" fmla="*/ 0 h 1056337"/>
                <a:gd name="connsiteX14" fmla="*/ 8339266 w 8339266"/>
                <a:gd name="connsiteY14" fmla="*/ 0 h 1056337"/>
                <a:gd name="connsiteX15" fmla="*/ 8339266 w 8339266"/>
                <a:gd name="connsiteY15" fmla="*/ 517605 h 1056337"/>
                <a:gd name="connsiteX16" fmla="*/ 8339266 w 8339266"/>
                <a:gd name="connsiteY16" fmla="*/ 1056337 h 1056337"/>
                <a:gd name="connsiteX17" fmla="*/ 7660211 w 8339266"/>
                <a:gd name="connsiteY17" fmla="*/ 1056337 h 1056337"/>
                <a:gd name="connsiteX18" fmla="*/ 7064550 w 8339266"/>
                <a:gd name="connsiteY18" fmla="*/ 1056337 h 1056337"/>
                <a:gd name="connsiteX19" fmla="*/ 6719066 w 8339266"/>
                <a:gd name="connsiteY19" fmla="*/ 1056337 h 1056337"/>
                <a:gd name="connsiteX20" fmla="*/ 6290189 w 8339266"/>
                <a:gd name="connsiteY20" fmla="*/ 1056337 h 1056337"/>
                <a:gd name="connsiteX21" fmla="*/ 5527742 w 8339266"/>
                <a:gd name="connsiteY21" fmla="*/ 1056337 h 1056337"/>
                <a:gd name="connsiteX22" fmla="*/ 4932080 w 8339266"/>
                <a:gd name="connsiteY22" fmla="*/ 1056337 h 1056337"/>
                <a:gd name="connsiteX23" fmla="*/ 4503204 w 8339266"/>
                <a:gd name="connsiteY23" fmla="*/ 1056337 h 1056337"/>
                <a:gd name="connsiteX24" fmla="*/ 3907542 w 8339266"/>
                <a:gd name="connsiteY24" fmla="*/ 1056337 h 1056337"/>
                <a:gd name="connsiteX25" fmla="*/ 3562058 w 8339266"/>
                <a:gd name="connsiteY25" fmla="*/ 1056337 h 1056337"/>
                <a:gd name="connsiteX26" fmla="*/ 3216574 w 8339266"/>
                <a:gd name="connsiteY26" fmla="*/ 1056337 h 1056337"/>
                <a:gd name="connsiteX27" fmla="*/ 2620912 w 8339266"/>
                <a:gd name="connsiteY27" fmla="*/ 1056337 h 1056337"/>
                <a:gd name="connsiteX28" fmla="*/ 2192036 w 8339266"/>
                <a:gd name="connsiteY28" fmla="*/ 1056337 h 1056337"/>
                <a:gd name="connsiteX29" fmla="*/ 1512981 w 8339266"/>
                <a:gd name="connsiteY29" fmla="*/ 1056337 h 1056337"/>
                <a:gd name="connsiteX30" fmla="*/ 1084105 w 8339266"/>
                <a:gd name="connsiteY30" fmla="*/ 1056337 h 1056337"/>
                <a:gd name="connsiteX31" fmla="*/ 0 w 8339266"/>
                <a:gd name="connsiteY31" fmla="*/ 1056337 h 1056337"/>
                <a:gd name="connsiteX32" fmla="*/ 0 w 8339266"/>
                <a:gd name="connsiteY32" fmla="*/ 559859 h 1056337"/>
                <a:gd name="connsiteX33" fmla="*/ 0 w 8339266"/>
                <a:gd name="connsiteY33" fmla="*/ 0 h 105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339266" h="1056337" extrusionOk="0">
                  <a:moveTo>
                    <a:pt x="0" y="0"/>
                  </a:moveTo>
                  <a:cubicBezTo>
                    <a:pt x="109376" y="-30925"/>
                    <a:pt x="333845" y="21584"/>
                    <a:pt x="512269" y="0"/>
                  </a:cubicBezTo>
                  <a:cubicBezTo>
                    <a:pt x="690693" y="-21584"/>
                    <a:pt x="746606" y="19473"/>
                    <a:pt x="857753" y="0"/>
                  </a:cubicBezTo>
                  <a:cubicBezTo>
                    <a:pt x="968900" y="-19473"/>
                    <a:pt x="1259087" y="88909"/>
                    <a:pt x="1620200" y="0"/>
                  </a:cubicBezTo>
                  <a:cubicBezTo>
                    <a:pt x="1981313" y="-88909"/>
                    <a:pt x="2018576" y="55109"/>
                    <a:pt x="2132469" y="0"/>
                  </a:cubicBezTo>
                  <a:cubicBezTo>
                    <a:pt x="2246362" y="-55109"/>
                    <a:pt x="2395552" y="18884"/>
                    <a:pt x="2644739" y="0"/>
                  </a:cubicBezTo>
                  <a:cubicBezTo>
                    <a:pt x="2893926" y="-18884"/>
                    <a:pt x="3154213" y="33192"/>
                    <a:pt x="3407186" y="0"/>
                  </a:cubicBezTo>
                  <a:cubicBezTo>
                    <a:pt x="3660159" y="-33192"/>
                    <a:pt x="3737391" y="9508"/>
                    <a:pt x="3836062" y="0"/>
                  </a:cubicBezTo>
                  <a:cubicBezTo>
                    <a:pt x="3934733" y="-9508"/>
                    <a:pt x="4332514" y="40271"/>
                    <a:pt x="4598510" y="0"/>
                  </a:cubicBezTo>
                  <a:cubicBezTo>
                    <a:pt x="4864506" y="-40271"/>
                    <a:pt x="5069718" y="58440"/>
                    <a:pt x="5360957" y="0"/>
                  </a:cubicBezTo>
                  <a:cubicBezTo>
                    <a:pt x="5652196" y="-58440"/>
                    <a:pt x="5707799" y="39585"/>
                    <a:pt x="5956619" y="0"/>
                  </a:cubicBezTo>
                  <a:cubicBezTo>
                    <a:pt x="6205439" y="-39585"/>
                    <a:pt x="6467943" y="65103"/>
                    <a:pt x="6719066" y="0"/>
                  </a:cubicBezTo>
                  <a:cubicBezTo>
                    <a:pt x="6970189" y="-65103"/>
                    <a:pt x="7028414" y="41619"/>
                    <a:pt x="7231335" y="0"/>
                  </a:cubicBezTo>
                  <a:cubicBezTo>
                    <a:pt x="7434256" y="-41619"/>
                    <a:pt x="7500925" y="16274"/>
                    <a:pt x="7743604" y="0"/>
                  </a:cubicBezTo>
                  <a:cubicBezTo>
                    <a:pt x="7986283" y="-16274"/>
                    <a:pt x="8178291" y="20943"/>
                    <a:pt x="8339266" y="0"/>
                  </a:cubicBezTo>
                  <a:cubicBezTo>
                    <a:pt x="8390653" y="107350"/>
                    <a:pt x="8278531" y="373351"/>
                    <a:pt x="8339266" y="517605"/>
                  </a:cubicBezTo>
                  <a:cubicBezTo>
                    <a:pt x="8400001" y="661859"/>
                    <a:pt x="8331385" y="922798"/>
                    <a:pt x="8339266" y="1056337"/>
                  </a:cubicBezTo>
                  <a:cubicBezTo>
                    <a:pt x="8023535" y="1097190"/>
                    <a:pt x="7923626" y="1009641"/>
                    <a:pt x="7660211" y="1056337"/>
                  </a:cubicBezTo>
                  <a:cubicBezTo>
                    <a:pt x="7396796" y="1103033"/>
                    <a:pt x="7203537" y="1044421"/>
                    <a:pt x="7064550" y="1056337"/>
                  </a:cubicBezTo>
                  <a:cubicBezTo>
                    <a:pt x="6925563" y="1068253"/>
                    <a:pt x="6823799" y="1020467"/>
                    <a:pt x="6719066" y="1056337"/>
                  </a:cubicBezTo>
                  <a:cubicBezTo>
                    <a:pt x="6614333" y="1092207"/>
                    <a:pt x="6435593" y="1043506"/>
                    <a:pt x="6290189" y="1056337"/>
                  </a:cubicBezTo>
                  <a:cubicBezTo>
                    <a:pt x="6144785" y="1069168"/>
                    <a:pt x="5709782" y="1053064"/>
                    <a:pt x="5527742" y="1056337"/>
                  </a:cubicBezTo>
                  <a:cubicBezTo>
                    <a:pt x="5345702" y="1059610"/>
                    <a:pt x="5177112" y="987343"/>
                    <a:pt x="4932080" y="1056337"/>
                  </a:cubicBezTo>
                  <a:cubicBezTo>
                    <a:pt x="4687048" y="1125331"/>
                    <a:pt x="4650881" y="1041191"/>
                    <a:pt x="4503204" y="1056337"/>
                  </a:cubicBezTo>
                  <a:cubicBezTo>
                    <a:pt x="4355527" y="1071483"/>
                    <a:pt x="4078638" y="1012671"/>
                    <a:pt x="3907542" y="1056337"/>
                  </a:cubicBezTo>
                  <a:cubicBezTo>
                    <a:pt x="3736446" y="1100003"/>
                    <a:pt x="3690453" y="1017373"/>
                    <a:pt x="3562058" y="1056337"/>
                  </a:cubicBezTo>
                  <a:cubicBezTo>
                    <a:pt x="3433663" y="1095301"/>
                    <a:pt x="3300170" y="1050092"/>
                    <a:pt x="3216574" y="1056337"/>
                  </a:cubicBezTo>
                  <a:cubicBezTo>
                    <a:pt x="3132978" y="1062582"/>
                    <a:pt x="2867710" y="1012004"/>
                    <a:pt x="2620912" y="1056337"/>
                  </a:cubicBezTo>
                  <a:cubicBezTo>
                    <a:pt x="2374114" y="1100670"/>
                    <a:pt x="2368830" y="1034820"/>
                    <a:pt x="2192036" y="1056337"/>
                  </a:cubicBezTo>
                  <a:cubicBezTo>
                    <a:pt x="2015242" y="1077854"/>
                    <a:pt x="1800222" y="985683"/>
                    <a:pt x="1512981" y="1056337"/>
                  </a:cubicBezTo>
                  <a:cubicBezTo>
                    <a:pt x="1225740" y="1126991"/>
                    <a:pt x="1214464" y="1055535"/>
                    <a:pt x="1084105" y="1056337"/>
                  </a:cubicBezTo>
                  <a:cubicBezTo>
                    <a:pt x="953746" y="1057139"/>
                    <a:pt x="359615" y="1000632"/>
                    <a:pt x="0" y="1056337"/>
                  </a:cubicBezTo>
                  <a:cubicBezTo>
                    <a:pt x="-32656" y="811203"/>
                    <a:pt x="15739" y="728355"/>
                    <a:pt x="0" y="559859"/>
                  </a:cubicBezTo>
                  <a:cubicBezTo>
                    <a:pt x="-15739" y="391363"/>
                    <a:pt x="50835" y="278921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7811166-8949-1F4C-184B-700520F88CED}"/>
                </a:ext>
              </a:extLst>
            </p:cNvPr>
            <p:cNvSpPr txBox="1"/>
            <p:nvPr/>
          </p:nvSpPr>
          <p:spPr>
            <a:xfrm>
              <a:off x="3208179" y="2069587"/>
              <a:ext cx="44915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FF0000"/>
                  </a:solidFill>
                </a:rPr>
                <a:t>Under</a:t>
              </a:r>
              <a:r>
                <a:rPr lang="zh-CN" altLang="en-US" sz="2000" dirty="0">
                  <a:solidFill>
                    <a:srgbClr val="FF0000"/>
                  </a:solidFill>
                </a:rPr>
                <a:t> </a:t>
              </a:r>
              <a:r>
                <a:rPr lang="en-US" altLang="zh-CN" sz="2000" dirty="0">
                  <a:solidFill>
                    <a:srgbClr val="FF0000"/>
                  </a:solidFill>
                </a:rPr>
                <a:t>users’</a:t>
              </a:r>
              <a:r>
                <a:rPr lang="zh-CN" altLang="en-US" sz="2000" dirty="0">
                  <a:solidFill>
                    <a:srgbClr val="FF0000"/>
                  </a:solidFill>
                </a:rPr>
                <a:t> </a:t>
              </a:r>
              <a:r>
                <a:rPr lang="en-US" altLang="zh-CN" sz="2000" dirty="0">
                  <a:solidFill>
                    <a:srgbClr val="FF0000"/>
                  </a:solidFill>
                </a:rPr>
                <a:t>possession?!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319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06515-AB5F-4E4E-B4FD-71AF545F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key </a:t>
            </a:r>
            <a:r>
              <a:rPr lang="en-US" altLang="zh-CN" dirty="0"/>
              <a:t>issues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490BD-F22A-7A4F-89DD-B4745DE08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 is also learning the item utilities </a:t>
            </a:r>
          </a:p>
          <a:p>
            <a:pPr marL="685800" lvl="1" indent="-338138"/>
            <a:r>
              <a:rPr lang="en-US" dirty="0"/>
              <a:t>User is </a:t>
            </a:r>
            <a:r>
              <a:rPr lang="en-US" b="1" u="sng" dirty="0"/>
              <a:t>not</a:t>
            </a:r>
            <a:r>
              <a:rPr lang="en-US" dirty="0"/>
              <a:t> omniscient about the problem space</a:t>
            </a:r>
          </a:p>
          <a:p>
            <a:pPr marL="685800" lvl="1" indent="-338138"/>
            <a:r>
              <a:rPr lang="en-US" dirty="0"/>
              <a:t>Exploration is necessary for no-regret learning</a:t>
            </a:r>
          </a:p>
          <a:p>
            <a:pPr marL="685800" lvl="1" indent="-338138"/>
            <a:r>
              <a:rPr lang="en-US" dirty="0"/>
              <a:t>Their feedback becomes more relevant when more experience is collected</a:t>
            </a:r>
          </a:p>
          <a:p>
            <a:pPr marL="886016" lvl="2" indent="-338138"/>
            <a:r>
              <a:rPr lang="en-US" dirty="0"/>
              <a:t>E.g., consume the recommended item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58B90-3315-9D45-AAB3-0B0721578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setup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811CBB-E1A3-AD45-A564-DE397C989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7</a:t>
            </a:fld>
            <a:endParaRPr lang="en-US"/>
          </a:p>
        </p:txBody>
      </p:sp>
      <p:pic>
        <p:nvPicPr>
          <p:cNvPr id="3074" name="Picture 2" descr="The Real Problem Millennials Face: We Have Too Many Choices | by Corey  Sousa | Thrive Global | Medium">
            <a:extLst>
              <a:ext uri="{FF2B5EF4-FFF2-40B4-BE49-F238E27FC236}">
                <a16:creationId xmlns:a16="http://schemas.microsoft.com/office/drawing/2014/main" id="{FEFDA544-08B7-3CC1-C861-CEB358FCD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572" y="3952343"/>
            <a:ext cx="3848098" cy="256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15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06515-AB5F-4E4E-B4FD-71AF545F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key </a:t>
            </a:r>
            <a:r>
              <a:rPr lang="en-US" altLang="zh-CN" dirty="0"/>
              <a:t>issues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490BD-F22A-7A4F-89DD-B4745DE08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 is also learning the item utilities </a:t>
            </a:r>
          </a:p>
          <a:p>
            <a:pPr marL="685800" lvl="1" indent="-338138"/>
            <a:r>
              <a:rPr lang="en-US" dirty="0"/>
              <a:t>User is </a:t>
            </a:r>
            <a:r>
              <a:rPr lang="en-US" b="1" u="sng" dirty="0"/>
              <a:t>not</a:t>
            </a:r>
            <a:r>
              <a:rPr lang="en-US" dirty="0"/>
              <a:t> omniscient about the problem space</a:t>
            </a:r>
          </a:p>
          <a:p>
            <a:pPr marL="685800" lvl="1" indent="-338138"/>
            <a:r>
              <a:rPr lang="en-US" dirty="0"/>
              <a:t>Exploration is necessary for no-regret learning</a:t>
            </a:r>
          </a:p>
          <a:p>
            <a:pPr marL="685800" lvl="1" indent="-338138"/>
            <a:r>
              <a:rPr lang="en-US" dirty="0"/>
              <a:t>Their feedback becomes more relevant when more experience is collected</a:t>
            </a:r>
          </a:p>
          <a:p>
            <a:pPr marL="886016" lvl="2" indent="-338138"/>
            <a:r>
              <a:rPr lang="en-US" dirty="0"/>
              <a:t>E.g., consume the recommended item</a:t>
            </a:r>
          </a:p>
          <a:p>
            <a:pPr marL="347663" indent="-338138"/>
            <a:r>
              <a:rPr lang="en-US" dirty="0"/>
              <a:t>The system only observes the user’s binary response</a:t>
            </a:r>
          </a:p>
          <a:p>
            <a:pPr marL="685800" lvl="1" indent="-338138"/>
            <a:r>
              <a:rPr lang="en-US" dirty="0"/>
              <a:t>No direct observations of rewards</a:t>
            </a:r>
          </a:p>
          <a:p>
            <a:pPr marL="685800" lvl="1" indent="-338138"/>
            <a:r>
              <a:rPr lang="en-US" dirty="0"/>
              <a:t>Make the problem setting more general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58B90-3315-9D45-AAB3-0B0721578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setup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811CBB-E1A3-AD45-A564-DE397C989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F10-5E1E-4C98-AAEC-B0BF0807FEA6}" type="slidenum">
              <a:rPr lang="en-US" smtClean="0"/>
              <a:t>8</a:t>
            </a:fld>
            <a:endParaRPr lang="en-US"/>
          </a:p>
        </p:txBody>
      </p:sp>
      <p:pic>
        <p:nvPicPr>
          <p:cNvPr id="4102" name="Picture 6" descr="What Do You Need To Know About Online Shopping Cart? | ConnectPOS">
            <a:extLst>
              <a:ext uri="{FF2B5EF4-FFF2-40B4-BE49-F238E27FC236}">
                <a16:creationId xmlns:a16="http://schemas.microsoft.com/office/drawing/2014/main" id="{AA6563ED-1226-7984-9876-2E9633ECE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037" y="4585753"/>
            <a:ext cx="2765778" cy="165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25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refined</a:t>
            </a:r>
            <a:r>
              <a:rPr lang="zh-CN" altLang="en-US" dirty="0"/>
              <a:t> </a:t>
            </a:r>
            <a:r>
              <a:rPr lang="en-US" altLang="zh-CN" dirty="0"/>
              <a:t>problem</a:t>
            </a:r>
            <a:r>
              <a:rPr lang="zh-CN" altLang="en-US" dirty="0"/>
              <a:t> </a:t>
            </a:r>
            <a:r>
              <a:rPr lang="en-US" altLang="zh-CN" dirty="0"/>
              <a:t>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user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Problem setup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5DA6-09A5-4603-985B-62A0433927C4}" type="slidenum">
              <a:rPr lang="en-US" smtClean="0"/>
              <a:t>9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057985" y="2350053"/>
            <a:ext cx="5542676" cy="858253"/>
            <a:chOff x="2753185" y="2261705"/>
            <a:chExt cx="5542676" cy="8582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3185" y="2482079"/>
              <a:ext cx="980688" cy="63787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3858" y="2451845"/>
              <a:ext cx="1010835" cy="6681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50" y="2478685"/>
              <a:ext cx="953921" cy="64127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888383" y="2261705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91620" y="3308625"/>
            <a:ext cx="5854284" cy="1344127"/>
            <a:chOff x="2586820" y="3220277"/>
            <a:chExt cx="5854284" cy="1344127"/>
          </a:xfrm>
        </p:grpSpPr>
        <p:pic>
          <p:nvPicPr>
            <p:cNvPr id="6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820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333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mage result for bandit mach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977" y="3220277"/>
              <a:ext cx="1344127" cy="134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892800" y="3423479"/>
              <a:ext cx="2407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…</a:t>
              </a:r>
            </a:p>
          </p:txBody>
        </p:sp>
      </p:grpSp>
      <p:pic>
        <p:nvPicPr>
          <p:cNvPr id="17" name="Picture 2" descr="mage result for robot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763" y="4920293"/>
            <a:ext cx="827242" cy="8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883431" y="5197303"/>
            <a:ext cx="315074" cy="382101"/>
            <a:chOff x="5382479" y="5128591"/>
            <a:chExt cx="315074" cy="382101"/>
          </a:xfrm>
        </p:grpSpPr>
        <p:pic>
          <p:nvPicPr>
            <p:cNvPr id="3074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382479" y="5128591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444323" y="5256694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Free photo: Dollar sign - 3d, Investment, Jackpot - Free Download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519418" y="5186017"/>
              <a:ext cx="178135" cy="2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Controller, emergency, escape, evacuate, lever, pull, push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108945"/>
            <a:ext cx="543340" cy="5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738968" y="2331511"/>
            <a:ext cx="326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Goal: </a:t>
            </a:r>
            <a:r>
              <a:rPr lang="en-US" dirty="0"/>
              <a:t>maximize the accumulated reward over T rounds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332146" y="5944482"/>
            <a:ext cx="2707757" cy="394801"/>
            <a:chOff x="2478347" y="5998069"/>
            <a:chExt cx="2707757" cy="39480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69972" y="6014768"/>
              <a:ext cx="1816132" cy="37810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478347" y="5998069"/>
              <a:ext cx="1634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History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61395" y="5096919"/>
            <a:ext cx="2210579" cy="742673"/>
            <a:chOff x="261395" y="5096919"/>
            <a:chExt cx="2210579" cy="742673"/>
          </a:xfrm>
        </p:grpSpPr>
        <p:sp>
          <p:nvSpPr>
            <p:cNvPr id="25" name="TextBox 24"/>
            <p:cNvSpPr txBox="1"/>
            <p:nvPr/>
          </p:nvSpPr>
          <p:spPr>
            <a:xfrm>
              <a:off x="261395" y="5096919"/>
              <a:ext cx="22105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Agent/learner/policy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0171" y="5502829"/>
              <a:ext cx="1125095" cy="33676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756341" y="5012494"/>
            <a:ext cx="957886" cy="649798"/>
            <a:chOff x="3584063" y="5078755"/>
            <a:chExt cx="957886" cy="649798"/>
          </a:xfrm>
        </p:grpSpPr>
        <p:sp>
          <p:nvSpPr>
            <p:cNvPr id="28" name="TextBox 27"/>
            <p:cNvSpPr txBox="1"/>
            <p:nvPr/>
          </p:nvSpPr>
          <p:spPr>
            <a:xfrm>
              <a:off x="3584063" y="5078755"/>
              <a:ext cx="957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Reward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08213" y="5357075"/>
              <a:ext cx="600079" cy="37147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388730" y="2500243"/>
            <a:ext cx="1360556" cy="903983"/>
            <a:chOff x="388730" y="2500243"/>
            <a:chExt cx="1360556" cy="903983"/>
          </a:xfrm>
        </p:grpSpPr>
        <p:sp>
          <p:nvSpPr>
            <p:cNvPr id="24" name="TextBox 23"/>
            <p:cNvSpPr txBox="1"/>
            <p:nvPr/>
          </p:nvSpPr>
          <p:spPr>
            <a:xfrm>
              <a:off x="388730" y="2500243"/>
              <a:ext cx="12898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Reward distribution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45459" y="3095071"/>
              <a:ext cx="1303827" cy="309155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388730" y="3812208"/>
            <a:ext cx="2445748" cy="720790"/>
            <a:chOff x="388730" y="3812208"/>
            <a:chExt cx="2445748" cy="720790"/>
          </a:xfrm>
        </p:grpSpPr>
        <p:sp>
          <p:nvSpPr>
            <p:cNvPr id="21" name="TextBox 20"/>
            <p:cNvSpPr txBox="1"/>
            <p:nvPr/>
          </p:nvSpPr>
          <p:spPr>
            <a:xfrm>
              <a:off x="388730" y="3812208"/>
              <a:ext cx="1289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Actions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0333" y="4184104"/>
              <a:ext cx="2434145" cy="34889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64CBB8-816C-F247-A0D0-AE732EE4A921}"/>
              </a:ext>
            </a:extLst>
          </p:cNvPr>
          <p:cNvGrpSpPr/>
          <p:nvPr/>
        </p:nvGrpSpPr>
        <p:grpSpPr>
          <a:xfrm>
            <a:off x="3108903" y="4937924"/>
            <a:ext cx="2154510" cy="663896"/>
            <a:chOff x="2999324" y="4905887"/>
            <a:chExt cx="2154510" cy="663896"/>
          </a:xfrm>
        </p:grpSpPr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7FE59326-AC2D-A446-9F63-E32F6DCF1720}"/>
                </a:ext>
              </a:extLst>
            </p:cNvPr>
            <p:cNvSpPr/>
            <p:nvPr/>
          </p:nvSpPr>
          <p:spPr>
            <a:xfrm>
              <a:off x="3181329" y="5242046"/>
              <a:ext cx="1422585" cy="3277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EF67E49-C51E-224D-9C11-CD02710AFF46}"/>
                </a:ext>
              </a:extLst>
            </p:cNvPr>
            <p:cNvSpPr txBox="1"/>
            <p:nvPr/>
          </p:nvSpPr>
          <p:spPr>
            <a:xfrm>
              <a:off x="2999324" y="4905887"/>
              <a:ext cx="2154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recommendation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003B5D-EA78-8247-8252-06A25E0CE154}"/>
              </a:ext>
            </a:extLst>
          </p:cNvPr>
          <p:cNvGrpSpPr/>
          <p:nvPr/>
        </p:nvGrpSpPr>
        <p:grpSpPr>
          <a:xfrm>
            <a:off x="5529198" y="4916281"/>
            <a:ext cx="1422585" cy="652697"/>
            <a:chOff x="3181329" y="4917086"/>
            <a:chExt cx="1422585" cy="652697"/>
          </a:xfrm>
        </p:grpSpPr>
        <p:sp>
          <p:nvSpPr>
            <p:cNvPr id="46" name="Right Arrow 45">
              <a:extLst>
                <a:ext uri="{FF2B5EF4-FFF2-40B4-BE49-F238E27FC236}">
                  <a16:creationId xmlns:a16="http://schemas.microsoft.com/office/drawing/2014/main" id="{1FCE92A0-9D2F-A244-AA78-6089B474CF62}"/>
                </a:ext>
              </a:extLst>
            </p:cNvPr>
            <p:cNvSpPr/>
            <p:nvPr/>
          </p:nvSpPr>
          <p:spPr>
            <a:xfrm rot="10800000">
              <a:off x="3181329" y="5242046"/>
              <a:ext cx="1422585" cy="3277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11E9653-ADC3-BB41-8C1B-DA19DDCDC42A}"/>
                </a:ext>
              </a:extLst>
            </p:cNvPr>
            <p:cNvSpPr txBox="1"/>
            <p:nvPr/>
          </p:nvSpPr>
          <p:spPr>
            <a:xfrm>
              <a:off x="3484214" y="4917086"/>
              <a:ext cx="9927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decision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1BF52E3-7B7F-184A-BE82-90096169D5F2}"/>
              </a:ext>
            </a:extLst>
          </p:cNvPr>
          <p:cNvGrpSpPr/>
          <p:nvPr/>
        </p:nvGrpSpPr>
        <p:grpSpPr>
          <a:xfrm>
            <a:off x="5608874" y="4905083"/>
            <a:ext cx="1422585" cy="663896"/>
            <a:chOff x="3181329" y="4905887"/>
            <a:chExt cx="1422585" cy="663896"/>
          </a:xfrm>
        </p:grpSpPr>
        <p:sp>
          <p:nvSpPr>
            <p:cNvPr id="49" name="Right Arrow 48">
              <a:extLst>
                <a:ext uri="{FF2B5EF4-FFF2-40B4-BE49-F238E27FC236}">
                  <a16:creationId xmlns:a16="http://schemas.microsoft.com/office/drawing/2014/main" id="{63ED8870-1818-0E4B-9ED5-387EDFB8F02E}"/>
                </a:ext>
              </a:extLst>
            </p:cNvPr>
            <p:cNvSpPr/>
            <p:nvPr/>
          </p:nvSpPr>
          <p:spPr>
            <a:xfrm>
              <a:off x="3181329" y="5242046"/>
              <a:ext cx="1422585" cy="3277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AE8173F-1707-FE4E-90F7-074B77D13D34}"/>
                </a:ext>
              </a:extLst>
            </p:cNvPr>
            <p:cNvSpPr txBox="1"/>
            <p:nvPr/>
          </p:nvSpPr>
          <p:spPr>
            <a:xfrm>
              <a:off x="3444169" y="4905887"/>
              <a:ext cx="1077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collect 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E64F5EF-9645-C942-A861-554E78474E7C}"/>
              </a:ext>
            </a:extLst>
          </p:cNvPr>
          <p:cNvSpPr txBox="1"/>
          <p:nvPr/>
        </p:nvSpPr>
        <p:spPr>
          <a:xfrm>
            <a:off x="8743981" y="2325687"/>
            <a:ext cx="326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System’s goal: </a:t>
            </a:r>
            <a:r>
              <a:rPr lang="en-US" dirty="0"/>
              <a:t>identify the best arm for the user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24E3DFF-281E-1B45-93C8-0ED1442C6788}"/>
              </a:ext>
            </a:extLst>
          </p:cNvPr>
          <p:cNvGrpSpPr/>
          <p:nvPr/>
        </p:nvGrpSpPr>
        <p:grpSpPr>
          <a:xfrm>
            <a:off x="1332146" y="5943030"/>
            <a:ext cx="3543681" cy="383230"/>
            <a:chOff x="1332146" y="6326095"/>
            <a:chExt cx="3543681" cy="38323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15C3752-E672-FB41-80A7-E7FACC719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208487" y="6331223"/>
              <a:ext cx="2667340" cy="37810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BA68DE-296A-964A-84E0-057876EC8E0E}"/>
                </a:ext>
              </a:extLst>
            </p:cNvPr>
            <p:cNvSpPr txBox="1"/>
            <p:nvPr/>
          </p:nvSpPr>
          <p:spPr>
            <a:xfrm>
              <a:off x="1332146" y="6326095"/>
              <a:ext cx="19029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History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9213081-F9CA-DC49-9E2B-1780E72F750A}"/>
              </a:ext>
            </a:extLst>
          </p:cNvPr>
          <p:cNvSpPr txBox="1"/>
          <p:nvPr/>
        </p:nvSpPr>
        <p:spPr>
          <a:xfrm>
            <a:off x="1597789" y="6284466"/>
            <a:ext cx="407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Only observes the revealed preference</a:t>
            </a:r>
          </a:p>
        </p:txBody>
      </p:sp>
      <p:pic>
        <p:nvPicPr>
          <p:cNvPr id="1026" name="Picture 2" descr="How to Motivate Elementary School Students to Develop Writing Skills | by  Monica Gill | The Writing Cooperative">
            <a:extLst>
              <a:ext uri="{FF2B5EF4-FFF2-40B4-BE49-F238E27FC236}">
                <a16:creationId xmlns:a16="http://schemas.microsoft.com/office/drawing/2014/main" id="{0EA3926F-1C64-3F47-8DB4-88DD953B2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602" y="4921695"/>
            <a:ext cx="1511324" cy="10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229555A-0E60-D4EE-FF24-B9C945C09CD0}"/>
              </a:ext>
            </a:extLst>
          </p:cNvPr>
          <p:cNvSpPr txBox="1"/>
          <p:nvPr/>
        </p:nvSpPr>
        <p:spPr>
          <a:xfrm>
            <a:off x="8779525" y="5143085"/>
            <a:ext cx="326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User’s goal: </a:t>
            </a:r>
            <a:r>
              <a:rPr lang="en-US" dirty="0"/>
              <a:t>no regret about her past decisions</a:t>
            </a:r>
          </a:p>
        </p:txBody>
      </p:sp>
    </p:spTree>
    <p:extLst>
      <p:ext uri="{BB962C8B-B14F-4D97-AF65-F5344CB8AC3E}">
        <p14:creationId xmlns:p14="http://schemas.microsoft.com/office/powerpoint/2010/main" val="296704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0093 L 0.41107 0.00232 " pathEditMode="relative" ptsTypes="AA">
                                      <p:cBhvr>
                                        <p:cTn id="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1" grpId="0"/>
      <p:bldP spid="29" grpId="0"/>
      <p:bldP spid="53" grpId="0"/>
    </p:bld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12537</TotalTime>
  <Words>2291</Words>
  <Application>Microsoft Macintosh PowerPoint</Application>
  <PresentationFormat>Widescreen</PresentationFormat>
  <Paragraphs>363</Paragraphs>
  <Slides>40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Wingdings</vt:lpstr>
      <vt:lpstr>Metropolitan</vt:lpstr>
      <vt:lpstr>PowerPoint Presentation</vt:lpstr>
      <vt:lpstr>Recommender systems</vt:lpstr>
      <vt:lpstr>Recommender systems</vt:lpstr>
      <vt:lpstr>Interactive recommendation</vt:lpstr>
      <vt:lpstr>Interactive recommendation</vt:lpstr>
      <vt:lpstr>Interactive recommendation as bandit learning</vt:lpstr>
      <vt:lpstr>Two key issues</vt:lpstr>
      <vt:lpstr>Two key issues</vt:lpstr>
      <vt:lpstr>A refined problem setup</vt:lpstr>
      <vt:lpstr>A learning user</vt:lpstr>
      <vt:lpstr>Evidence about user learning</vt:lpstr>
      <vt:lpstr>What can an accept contribute?</vt:lpstr>
      <vt:lpstr>What can a reject contribute?</vt:lpstr>
      <vt:lpstr>What can a reject contribute?</vt:lpstr>
      <vt:lpstr>When can we confidently eliminate?</vt:lpstr>
      <vt:lpstr>A two-phase elimination solution: BAIR [AAAI’22]</vt:lpstr>
      <vt:lpstr>A two-phase elimination solution: BAIR [AAAI’22]</vt:lpstr>
      <vt:lpstr>Regret analysis</vt:lpstr>
      <vt:lpstr>Regret analysis</vt:lpstr>
      <vt:lpstr>Regret analysis</vt:lpstr>
      <vt:lpstr>Lower bound analysis</vt:lpstr>
      <vt:lpstr>Empirical evaluations</vt:lpstr>
      <vt:lpstr>Experiment results</vt:lpstr>
      <vt:lpstr>Experiment results</vt:lpstr>
      <vt:lpstr>Summary</vt:lpstr>
      <vt:lpstr>Facing a more sophisticated user?</vt:lpstr>
      <vt:lpstr>Modeling a learning user</vt:lpstr>
      <vt:lpstr>Modeling a learning user</vt:lpstr>
      <vt:lpstr>What can we learn from such a user? [ICML’22]</vt:lpstr>
      <vt:lpstr>Regret lower bound</vt:lpstr>
      <vt:lpstr>Regret analysis</vt:lpstr>
      <vt:lpstr>Experiments</vt:lpstr>
      <vt:lpstr>Experiment results</vt:lpstr>
      <vt:lpstr>Experiment results</vt:lpstr>
      <vt:lpstr>Summary</vt:lpstr>
      <vt:lpstr>Acknowledgements</vt:lpstr>
      <vt:lpstr>Publications</vt:lpstr>
      <vt:lpstr>Selected references</vt:lpstr>
      <vt:lpstr>Selected references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Contextual Bandits in a Collaborative Environment</dc:title>
  <dc:creator>hongning wang</dc:creator>
  <cp:lastModifiedBy>Wang, Hongning (hw5x)</cp:lastModifiedBy>
  <cp:revision>2674</cp:revision>
  <dcterms:created xsi:type="dcterms:W3CDTF">2017-07-13T01:51:58Z</dcterms:created>
  <dcterms:modified xsi:type="dcterms:W3CDTF">2022-09-13T20:54:38Z</dcterms:modified>
</cp:coreProperties>
</file>